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0"/>
  </p:notesMasterIdLst>
  <p:handoutMasterIdLst>
    <p:handoutMasterId r:id="rId31"/>
  </p:handoutMasterIdLst>
  <p:sldIdLst>
    <p:sldId id="256" r:id="rId2"/>
    <p:sldId id="259" r:id="rId3"/>
    <p:sldId id="258" r:id="rId4"/>
    <p:sldId id="261" r:id="rId5"/>
    <p:sldId id="265" r:id="rId6"/>
    <p:sldId id="266" r:id="rId7"/>
    <p:sldId id="267" r:id="rId8"/>
    <p:sldId id="272" r:id="rId9"/>
    <p:sldId id="268" r:id="rId10"/>
    <p:sldId id="269" r:id="rId11"/>
    <p:sldId id="270" r:id="rId12"/>
    <p:sldId id="271" r:id="rId13"/>
    <p:sldId id="262" r:id="rId14"/>
    <p:sldId id="263" r:id="rId15"/>
    <p:sldId id="260" r:id="rId16"/>
    <p:sldId id="284" r:id="rId17"/>
    <p:sldId id="273" r:id="rId18"/>
    <p:sldId id="274" r:id="rId19"/>
    <p:sldId id="276" r:id="rId20"/>
    <p:sldId id="281" r:id="rId21"/>
    <p:sldId id="278" r:id="rId22"/>
    <p:sldId id="282" r:id="rId23"/>
    <p:sldId id="277" r:id="rId24"/>
    <p:sldId id="283" r:id="rId25"/>
    <p:sldId id="286" r:id="rId26"/>
    <p:sldId id="280" r:id="rId27"/>
    <p:sldId id="275" r:id="rId28"/>
    <p:sldId id="26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94638"/>
  </p:normalViewPr>
  <p:slideViewPr>
    <p:cSldViewPr snapToGrid="0">
      <p:cViewPr>
        <p:scale>
          <a:sx n="100" d="100"/>
          <a:sy n="100" d="100"/>
        </p:scale>
        <p:origin x="-120" y="-384"/>
      </p:cViewPr>
      <p:guideLst/>
    </p:cSldViewPr>
  </p:slideViewPr>
  <p:notesTextViewPr>
    <p:cViewPr>
      <p:scale>
        <a:sx n="1" d="1"/>
        <a:sy n="1" d="1"/>
      </p:scale>
      <p:origin x="0" y="0"/>
    </p:cViewPr>
  </p:notesTextViewPr>
  <p:notesViewPr>
    <p:cSldViewPr snapToGrid="0">
      <p:cViewPr varScale="1">
        <p:scale>
          <a:sx n="77" d="100"/>
          <a:sy n="77" d="100"/>
        </p:scale>
        <p:origin x="97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D0A5FA-DD83-2382-7F83-FDB98DB14E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AD6957C-47EE-D0A4-E620-8752EF2050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373EE-1700-4BD3-8ED3-458DA52304EC}" type="datetimeFigureOut">
              <a:rPr lang="en-IN" smtClean="0"/>
              <a:t>24-04-2024</a:t>
            </a:fld>
            <a:endParaRPr lang="en-IN"/>
          </a:p>
        </p:txBody>
      </p:sp>
      <p:sp>
        <p:nvSpPr>
          <p:cNvPr id="4" name="Footer Placeholder 3">
            <a:extLst>
              <a:ext uri="{FF2B5EF4-FFF2-40B4-BE49-F238E27FC236}">
                <a16:creationId xmlns:a16="http://schemas.microsoft.com/office/drawing/2014/main" id="{597F5A0D-CC70-4BB3-5F45-A6CB42A124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500B423-707B-59D1-0BD1-CFBAF25AD0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B3D625-A484-4C1A-AA03-4500076F9BAA}" type="slidenum">
              <a:rPr lang="en-IN" smtClean="0"/>
              <a:t>‹#›</a:t>
            </a:fld>
            <a:endParaRPr lang="en-IN"/>
          </a:p>
        </p:txBody>
      </p:sp>
    </p:spTree>
    <p:extLst>
      <p:ext uri="{BB962C8B-B14F-4D97-AF65-F5344CB8AC3E}">
        <p14:creationId xmlns:p14="http://schemas.microsoft.com/office/powerpoint/2010/main" val="637582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B9881-8A29-4982-8EC1-011F5112234B}" type="datetimeFigureOut">
              <a:rPr lang="en-IN" smtClean="0"/>
              <a:t>24-04-2024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4D1E1-0D2A-4A83-8ADD-2F792A14563F}" type="slidenum">
              <a:rPr lang="en-IN" smtClean="0"/>
              <a:t>‹#›</a:t>
            </a:fld>
            <a:endParaRPr lang="en-IN"/>
          </a:p>
        </p:txBody>
      </p:sp>
    </p:spTree>
    <p:extLst>
      <p:ext uri="{BB962C8B-B14F-4D97-AF65-F5344CB8AC3E}">
        <p14:creationId xmlns:p14="http://schemas.microsoft.com/office/powerpoint/2010/main" val="284574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6F556AE-62FB-478F-9463-B3BFF9C01F4C}" type="datetimeFigureOut">
              <a:rPr lang="en-IN" smtClean="0"/>
              <a:t>24-04-2024</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4073B5D-B023-4936-AEEE-F8FFBA6E65A6}"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43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F556AE-62FB-478F-9463-B3BFF9C01F4C}"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19139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F556AE-62FB-478F-9463-B3BFF9C01F4C}"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39826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F556AE-62FB-478F-9463-B3BFF9C01F4C}"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209414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556AE-62FB-478F-9463-B3BFF9C01F4C}" type="datetimeFigureOut">
              <a:rPr lang="en-IN" smtClean="0"/>
              <a:t>24-04-2024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073B5D-B023-4936-AEEE-F8FFBA6E65A6}"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1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F556AE-62FB-478F-9463-B3BFF9C01F4C}"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18715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F556AE-62FB-478F-9463-B3BFF9C01F4C}" type="datetimeFigureOut">
              <a:rPr lang="en-IN" smtClean="0"/>
              <a:t>24-04-2024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82102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F556AE-62FB-478F-9463-B3BFF9C01F4C}" type="datetimeFigureOut">
              <a:rPr lang="en-IN" smtClean="0"/>
              <a:t>24-04-2024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370259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556AE-62FB-478F-9463-B3BFF9C01F4C}" type="datetimeFigureOut">
              <a:rPr lang="en-IN" smtClean="0"/>
              <a:t>24-04-2024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243565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F556AE-62FB-478F-9463-B3BFF9C01F4C}"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296718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F556AE-62FB-478F-9463-B3BFF9C01F4C}" type="datetimeFigureOut">
              <a:rPr lang="en-IN" smtClean="0"/>
              <a:t>24-04-2024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073B5D-B023-4936-AEEE-F8FFBA6E65A6}" type="slidenum">
              <a:rPr lang="en-IN" smtClean="0"/>
              <a:t>‹#›</a:t>
            </a:fld>
            <a:endParaRPr lang="en-IN"/>
          </a:p>
        </p:txBody>
      </p:sp>
    </p:spTree>
    <p:extLst>
      <p:ext uri="{BB962C8B-B14F-4D97-AF65-F5344CB8AC3E}">
        <p14:creationId xmlns:p14="http://schemas.microsoft.com/office/powerpoint/2010/main" val="3312051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6F556AE-62FB-478F-9463-B3BFF9C01F4C}" type="datetimeFigureOut">
              <a:rPr lang="en-IN" smtClean="0"/>
              <a:t>24-04-2024</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4073B5D-B023-4936-AEEE-F8FFBA6E65A6}" type="slidenum">
              <a:rPr lang="en-IN" smtClean="0"/>
              <a:t>‹#›</a:t>
            </a:fld>
            <a:endParaRPr lang="en-IN"/>
          </a:p>
        </p:txBody>
      </p:sp>
    </p:spTree>
    <p:extLst>
      <p:ext uri="{BB962C8B-B14F-4D97-AF65-F5344CB8AC3E}">
        <p14:creationId xmlns:p14="http://schemas.microsoft.com/office/powerpoint/2010/main" val="297190029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AE82-1E8F-7DFF-2F03-285CAC4E563D}"/>
              </a:ext>
            </a:extLst>
          </p:cNvPr>
          <p:cNvSpPr>
            <a:spLocks noGrp="1"/>
          </p:cNvSpPr>
          <p:nvPr>
            <p:ph type="ctrTitle"/>
          </p:nvPr>
        </p:nvSpPr>
        <p:spPr>
          <a:xfrm>
            <a:off x="1777463" y="1066800"/>
            <a:ext cx="8637073" cy="1093694"/>
          </a:xfrm>
        </p:spPr>
        <p:txBody>
          <a:bodyPr>
            <a:noAutofit/>
          </a:bodyPr>
          <a:lstStyle/>
          <a:p>
            <a:pPr algn="ctr"/>
            <a:r>
              <a:rPr lang="en-IN" sz="4400" dirty="0">
                <a:latin typeface="Arial Black" panose="020B0A04020102020204" pitchFamily="34" charset="0"/>
              </a:rPr>
              <a:t>Fake News IDENTIFIER</a:t>
            </a:r>
          </a:p>
        </p:txBody>
      </p:sp>
      <p:sp>
        <p:nvSpPr>
          <p:cNvPr id="3" name="Subtitle 2">
            <a:extLst>
              <a:ext uri="{FF2B5EF4-FFF2-40B4-BE49-F238E27FC236}">
                <a16:creationId xmlns:a16="http://schemas.microsoft.com/office/drawing/2014/main" id="{99D48906-7D96-DC5A-92E2-47941149E983}"/>
              </a:ext>
            </a:extLst>
          </p:cNvPr>
          <p:cNvSpPr>
            <a:spLocks noGrp="1"/>
          </p:cNvSpPr>
          <p:nvPr>
            <p:ph type="subTitle" idx="1"/>
          </p:nvPr>
        </p:nvSpPr>
        <p:spPr>
          <a:xfrm>
            <a:off x="7543800" y="3531204"/>
            <a:ext cx="3924300" cy="2044843"/>
          </a:xfrm>
        </p:spPr>
        <p:txBody>
          <a:bodyPr>
            <a:noAutofit/>
          </a:bodyPr>
          <a:lstStyle/>
          <a:p>
            <a:pPr algn="r">
              <a:lnSpc>
                <a:spcPct val="100000"/>
              </a:lnSpc>
            </a:pPr>
            <a:r>
              <a:rPr lang="en-IN" sz="1400" b="1" dirty="0">
                <a:latin typeface="Calibri" panose="020F0502020204030204" pitchFamily="34" charset="0"/>
                <a:cs typeface="Calibri" panose="020F0502020204030204" pitchFamily="34" charset="0"/>
              </a:rPr>
              <a:t>Presented by</a:t>
            </a:r>
          </a:p>
          <a:p>
            <a:pPr algn="r">
              <a:lnSpc>
                <a:spcPct val="100000"/>
              </a:lnSpc>
            </a:pPr>
            <a:r>
              <a:rPr lang="en-IN" sz="1400" dirty="0" err="1">
                <a:latin typeface="Calibri" panose="020F0502020204030204" pitchFamily="34" charset="0"/>
                <a:cs typeface="Calibri" panose="020F0502020204030204" pitchFamily="34" charset="0"/>
              </a:rPr>
              <a:t>Paavankumar</a:t>
            </a:r>
            <a:r>
              <a:rPr lang="en-IN" sz="1400" dirty="0">
                <a:latin typeface="Calibri" panose="020F0502020204030204" pitchFamily="34" charset="0"/>
                <a:cs typeface="Calibri" panose="020F0502020204030204" pitchFamily="34" charset="0"/>
              </a:rPr>
              <a:t> Deepak Chaudhari 1329931</a:t>
            </a:r>
            <a:br>
              <a:rPr lang="en-IN" sz="1400" dirty="0">
                <a:latin typeface="Calibri" panose="020F0502020204030204" pitchFamily="34" charset="0"/>
                <a:cs typeface="Calibri" panose="020F0502020204030204" pitchFamily="34" charset="0"/>
              </a:rPr>
            </a:br>
            <a:r>
              <a:rPr lang="en-IN" sz="1400" dirty="0">
                <a:latin typeface="Calibri" panose="020F0502020204030204" pitchFamily="34" charset="0"/>
                <a:cs typeface="Calibri" panose="020F0502020204030204" pitchFamily="34" charset="0"/>
              </a:rPr>
              <a:t>Niyati </a:t>
            </a:r>
            <a:r>
              <a:rPr lang="en-IN" sz="1400" dirty="0" err="1">
                <a:latin typeface="Calibri" panose="020F0502020204030204" pitchFamily="34" charset="0"/>
                <a:cs typeface="Calibri" panose="020F0502020204030204" pitchFamily="34" charset="0"/>
              </a:rPr>
              <a:t>HirenKumar</a:t>
            </a:r>
            <a:r>
              <a:rPr lang="en-IN" sz="1400" dirty="0">
                <a:latin typeface="Calibri" panose="020F0502020204030204" pitchFamily="34" charset="0"/>
                <a:cs typeface="Calibri" panose="020F0502020204030204" pitchFamily="34" charset="0"/>
              </a:rPr>
              <a:t> Bhatt: 1339467</a:t>
            </a:r>
            <a:br>
              <a:rPr lang="en-IN" sz="1400" dirty="0">
                <a:latin typeface="Calibri" panose="020F0502020204030204" pitchFamily="34" charset="0"/>
                <a:cs typeface="Calibri" panose="020F0502020204030204" pitchFamily="34" charset="0"/>
              </a:rPr>
            </a:br>
            <a:r>
              <a:rPr lang="en-IN" sz="1400">
                <a:latin typeface="Calibri" panose="020F0502020204030204" pitchFamily="34" charset="0"/>
                <a:cs typeface="Calibri" panose="020F0502020204030204" pitchFamily="34" charset="0"/>
              </a:rPr>
              <a:t>Oksana Dura: </a:t>
            </a:r>
            <a:r>
              <a:rPr lang="en-IN" sz="1400" dirty="0">
                <a:latin typeface="Calibri" panose="020F0502020204030204" pitchFamily="34" charset="0"/>
                <a:cs typeface="Calibri" panose="020F0502020204030204" pitchFamily="34" charset="0"/>
              </a:rPr>
              <a:t>1316267 </a:t>
            </a:r>
            <a:br>
              <a:rPr lang="en-IN" sz="1400" dirty="0">
                <a:latin typeface="Calibri" panose="020F0502020204030204" pitchFamily="34" charset="0"/>
                <a:cs typeface="Calibri" panose="020F0502020204030204" pitchFamily="34" charset="0"/>
              </a:rPr>
            </a:br>
            <a:r>
              <a:rPr lang="en-IN" sz="1400" dirty="0">
                <a:latin typeface="Calibri" panose="020F0502020204030204" pitchFamily="34" charset="0"/>
                <a:cs typeface="Calibri" panose="020F0502020204030204" pitchFamily="34" charset="0"/>
              </a:rPr>
              <a:t>Sai Surya </a:t>
            </a:r>
            <a:r>
              <a:rPr lang="en-IN" sz="1400" dirty="0" err="1">
                <a:latin typeface="Calibri" panose="020F0502020204030204" pitchFamily="34" charset="0"/>
                <a:cs typeface="Calibri" panose="020F0502020204030204" pitchFamily="34" charset="0"/>
              </a:rPr>
              <a:t>Vadde</a:t>
            </a:r>
            <a:r>
              <a:rPr lang="en-IN" sz="1400" dirty="0">
                <a:latin typeface="Calibri" panose="020F0502020204030204" pitchFamily="34" charset="0"/>
                <a:cs typeface="Calibri" panose="020F0502020204030204" pitchFamily="34" charset="0"/>
              </a:rPr>
              <a:t>: 1338915</a:t>
            </a:r>
            <a:br>
              <a:rPr lang="en-IN" sz="1400" dirty="0">
                <a:latin typeface="Calibri" panose="020F0502020204030204" pitchFamily="34" charset="0"/>
                <a:cs typeface="Calibri" panose="020F0502020204030204" pitchFamily="34" charset="0"/>
              </a:rPr>
            </a:br>
            <a:r>
              <a:rPr lang="en-IN" sz="1400" dirty="0" err="1">
                <a:latin typeface="Calibri" panose="020F0502020204030204" pitchFamily="34" charset="0"/>
                <a:cs typeface="Calibri" panose="020F0502020204030204" pitchFamily="34" charset="0"/>
              </a:rPr>
              <a:t>Sakhamuri</a:t>
            </a:r>
            <a:r>
              <a:rPr lang="en-IN" sz="1400" dirty="0">
                <a:latin typeface="Calibri" panose="020F0502020204030204" pitchFamily="34" charset="0"/>
                <a:cs typeface="Calibri" panose="020F0502020204030204" pitchFamily="34" charset="0"/>
              </a:rPr>
              <a:t> Greeshma Sriram: 1330380</a:t>
            </a:r>
            <a:br>
              <a:rPr lang="en-IN" sz="1400" dirty="0">
                <a:latin typeface="Calibri" panose="020F0502020204030204" pitchFamily="34" charset="0"/>
                <a:cs typeface="Calibri" panose="020F0502020204030204" pitchFamily="34" charset="0"/>
              </a:rPr>
            </a:br>
            <a:endParaRPr lang="en-IN" sz="1400" dirty="0">
              <a:latin typeface="Calibri" panose="020F0502020204030204" pitchFamily="34" charset="0"/>
              <a:cs typeface="Calibri" panose="020F0502020204030204" pitchFamily="34" charset="0"/>
            </a:endParaRPr>
          </a:p>
        </p:txBody>
      </p:sp>
      <p:pic>
        <p:nvPicPr>
          <p:cNvPr id="1026" name="Picture 2" descr="Fake News Detection using Machine Learning – Present and Future Trends">
            <a:extLst>
              <a:ext uri="{FF2B5EF4-FFF2-40B4-BE49-F238E27FC236}">
                <a16:creationId xmlns:a16="http://schemas.microsoft.com/office/drawing/2014/main" id="{3EBA2D2B-69F9-4DD1-2591-A151DC4AB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030632"/>
            <a:ext cx="59436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9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8" name="Straight Connector 17">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642F0A4-7499-3855-6232-D5009E0974AE}"/>
              </a:ext>
            </a:extLst>
          </p:cNvPr>
          <p:cNvSpPr>
            <a:spLocks noGrp="1"/>
          </p:cNvSpPr>
          <p:nvPr>
            <p:ph type="title"/>
          </p:nvPr>
        </p:nvSpPr>
        <p:spPr>
          <a:xfrm>
            <a:off x="8201491" y="857675"/>
            <a:ext cx="3113366" cy="3622844"/>
          </a:xfrm>
        </p:spPr>
        <p:txBody>
          <a:bodyPr vert="horz" lIns="91440" tIns="45720" rIns="91440" bIns="45720" rtlCol="0" anchor="b">
            <a:normAutofit/>
          </a:bodyPr>
          <a:lstStyle/>
          <a:p>
            <a:pPr algn="ctr">
              <a:lnSpc>
                <a:spcPct val="85000"/>
              </a:lnSpc>
            </a:pPr>
            <a:r>
              <a:rPr lang="en-US" sz="3400" b="1" cap="all" dirty="0">
                <a:solidFill>
                  <a:srgbClr val="FFFFFF"/>
                </a:solidFill>
              </a:rPr>
              <a:t>Including false statements, Barely-true statements and pants-fire</a:t>
            </a:r>
          </a:p>
        </p:txBody>
      </p:sp>
      <p:pic>
        <p:nvPicPr>
          <p:cNvPr id="3" name="Picture 2">
            <a:extLst>
              <a:ext uri="{FF2B5EF4-FFF2-40B4-BE49-F238E27FC236}">
                <a16:creationId xmlns:a16="http://schemas.microsoft.com/office/drawing/2014/main" id="{67F117A7-AA53-D0FE-D4D5-D8360BC4A5A4}"/>
              </a:ext>
            </a:extLst>
          </p:cNvPr>
          <p:cNvPicPr>
            <a:picLocks noChangeAspect="1"/>
          </p:cNvPicPr>
          <p:nvPr/>
        </p:nvPicPr>
        <p:blipFill rotWithShape="1">
          <a:blip r:embed="rId2"/>
          <a:srcRect l="6271" r="23461"/>
          <a:stretch/>
        </p:blipFill>
        <p:spPr>
          <a:xfrm>
            <a:off x="872064" y="857675"/>
            <a:ext cx="6045576" cy="5140669"/>
          </a:xfrm>
          <a:prstGeom prst="rect">
            <a:avLst/>
          </a:prstGeom>
        </p:spPr>
      </p:pic>
    </p:spTree>
    <p:extLst>
      <p:ext uri="{BB962C8B-B14F-4D97-AF65-F5344CB8AC3E}">
        <p14:creationId xmlns:p14="http://schemas.microsoft.com/office/powerpoint/2010/main" val="631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43ED0603-7198-971A-427F-FECB28508FDF}"/>
              </a:ext>
            </a:extLst>
          </p:cNvPr>
          <p:cNvPicPr>
            <a:picLocks noChangeAspect="1"/>
          </p:cNvPicPr>
          <p:nvPr/>
        </p:nvPicPr>
        <p:blipFill>
          <a:blip r:embed="rId2"/>
          <a:stretch>
            <a:fillRect/>
          </a:stretch>
        </p:blipFill>
        <p:spPr>
          <a:xfrm>
            <a:off x="552872" y="717923"/>
            <a:ext cx="11081175" cy="5429774"/>
          </a:xfrm>
          <a:prstGeom prst="rect">
            <a:avLst/>
          </a:prstGeom>
        </p:spPr>
      </p:pic>
    </p:spTree>
    <p:extLst>
      <p:ext uri="{BB962C8B-B14F-4D97-AF65-F5344CB8AC3E}">
        <p14:creationId xmlns:p14="http://schemas.microsoft.com/office/powerpoint/2010/main" val="17744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77AFF11E-CFF2-2004-8490-65029878A8D7}"/>
              </a:ext>
            </a:extLst>
          </p:cNvPr>
          <p:cNvPicPr>
            <a:picLocks noChangeAspect="1"/>
          </p:cNvPicPr>
          <p:nvPr/>
        </p:nvPicPr>
        <p:blipFill>
          <a:blip r:embed="rId2"/>
          <a:stretch>
            <a:fillRect/>
          </a:stretch>
        </p:blipFill>
        <p:spPr>
          <a:xfrm>
            <a:off x="552872" y="801031"/>
            <a:ext cx="11081175" cy="5263557"/>
          </a:xfrm>
          <a:prstGeom prst="rect">
            <a:avLst/>
          </a:prstGeom>
        </p:spPr>
      </p:pic>
    </p:spTree>
    <p:extLst>
      <p:ext uri="{BB962C8B-B14F-4D97-AF65-F5344CB8AC3E}">
        <p14:creationId xmlns:p14="http://schemas.microsoft.com/office/powerpoint/2010/main" val="222661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51EA5CF-7F5B-96D2-E2BD-4B5CF61E0DE6}"/>
              </a:ext>
            </a:extLst>
          </p:cNvPr>
          <p:cNvPicPr>
            <a:picLocks noChangeAspect="1"/>
          </p:cNvPicPr>
          <p:nvPr/>
        </p:nvPicPr>
        <p:blipFill>
          <a:blip r:embed="rId2"/>
          <a:stretch>
            <a:fillRect/>
          </a:stretch>
        </p:blipFill>
        <p:spPr>
          <a:xfrm>
            <a:off x="1781432" y="1234441"/>
            <a:ext cx="7295635" cy="3981450"/>
          </a:xfrm>
          <a:prstGeom prst="rect">
            <a:avLst/>
          </a:prstGeom>
        </p:spPr>
      </p:pic>
    </p:spTree>
    <p:extLst>
      <p:ext uri="{BB962C8B-B14F-4D97-AF65-F5344CB8AC3E}">
        <p14:creationId xmlns:p14="http://schemas.microsoft.com/office/powerpoint/2010/main" val="423683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D212-23C5-ADCF-57EA-EB78BE0D395A}"/>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DETECTION</a:t>
            </a:r>
          </a:p>
        </p:txBody>
      </p:sp>
      <p:sp>
        <p:nvSpPr>
          <p:cNvPr id="3" name="Content Placeholder 2">
            <a:extLst>
              <a:ext uri="{FF2B5EF4-FFF2-40B4-BE49-F238E27FC236}">
                <a16:creationId xmlns:a16="http://schemas.microsoft.com/office/drawing/2014/main" id="{1909531E-04C2-EDE2-7E9F-C45D680FBA21}"/>
              </a:ext>
            </a:extLst>
          </p:cNvPr>
          <p:cNvSpPr>
            <a:spLocks noGrp="1"/>
          </p:cNvSpPr>
          <p:nvPr>
            <p:ph idx="1"/>
          </p:nvPr>
        </p:nvSpPr>
        <p:spPr/>
        <p:txBody>
          <a:bodyPr/>
          <a:lstStyle/>
          <a:p>
            <a:pPr marL="45720" indent="0">
              <a:buNone/>
            </a:pPr>
            <a:r>
              <a:rPr lang="en-IN" b="1" dirty="0">
                <a:solidFill>
                  <a:schemeClr val="tx1"/>
                </a:solidFill>
                <a:latin typeface="Calibri" panose="020F0502020204030204" pitchFamily="34" charset="0"/>
                <a:ea typeface="Calibri" panose="020F0502020204030204" pitchFamily="34" charset="0"/>
                <a:cs typeface="Calibri" panose="020F0502020204030204" pitchFamily="34" charset="0"/>
              </a:rPr>
              <a:t>There are 2 ways to detect fake news:</a:t>
            </a:r>
          </a:p>
          <a:p>
            <a:pPr>
              <a:buFont typeface="Wingdings" panose="05000000000000000000" pitchFamily="2" charset="2"/>
              <a:buChar char="v"/>
            </a:pPr>
            <a:r>
              <a:rPr lang="en-IN" b="1" dirty="0">
                <a:latin typeface="Calibri" panose="020F0502020204030204" pitchFamily="34" charset="0"/>
                <a:ea typeface="Calibri" panose="020F0502020204030204" pitchFamily="34" charset="0"/>
                <a:cs typeface="Calibri" panose="020F0502020204030204" pitchFamily="34" charset="0"/>
              </a:rPr>
              <a:t>Manual Fake News Detection:</a:t>
            </a:r>
            <a:r>
              <a:rPr lang="en-IN" dirty="0">
                <a:latin typeface="Calibri" panose="020F0502020204030204" pitchFamily="34" charset="0"/>
                <a:ea typeface="Calibri" panose="020F0502020204030204" pitchFamily="34" charset="0"/>
                <a:cs typeface="Calibri" panose="020F0502020204030204" pitchFamily="34" charset="0"/>
              </a:rPr>
              <a:t> </a:t>
            </a:r>
          </a:p>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This approach involves human fact checkers and journalists evaluating the content.</a:t>
            </a:r>
          </a:p>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It takes more time as it requires human effort and need in-depth research and analysis for each news story.</a:t>
            </a:r>
          </a:p>
          <a:p>
            <a:pPr>
              <a:buFont typeface="Wingdings" panose="05000000000000000000" pitchFamily="2" charset="2"/>
              <a:buChar char="v"/>
            </a:pPr>
            <a:r>
              <a:rPr lang="en-IN" b="1" dirty="0">
                <a:latin typeface="Calibri" panose="020F0502020204030204" pitchFamily="34" charset="0"/>
                <a:ea typeface="Calibri" panose="020F0502020204030204" pitchFamily="34" charset="0"/>
                <a:cs typeface="Calibri" panose="020F0502020204030204" pitchFamily="34" charset="0"/>
              </a:rPr>
              <a:t>Automatic Fake News Detection:</a:t>
            </a:r>
          </a:p>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By using Machine Learning and Natural Language Processing approaches, different techniques are developed to automate the detection process.</a:t>
            </a:r>
          </a:p>
          <a:p>
            <a:pPr marL="45720" indent="0">
              <a:buNone/>
            </a:pPr>
            <a:endParaRPr lang="en-IN"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502920" indent="-457200">
              <a:buFont typeface="+mj-lt"/>
              <a:buAutoNum type="arabicPeriod"/>
            </a:pPr>
            <a:endParaRPr lang="en-IN" dirty="0"/>
          </a:p>
          <a:p>
            <a:endParaRPr lang="en-IN" dirty="0"/>
          </a:p>
          <a:p>
            <a:endParaRPr lang="en-IN" dirty="0"/>
          </a:p>
        </p:txBody>
      </p:sp>
    </p:spTree>
    <p:extLst>
      <p:ext uri="{BB962C8B-B14F-4D97-AF65-F5344CB8AC3E}">
        <p14:creationId xmlns:p14="http://schemas.microsoft.com/office/powerpoint/2010/main" val="2739141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p:txBody>
          <a:bodyPr>
            <a:normAutofit/>
          </a:bodyPr>
          <a:lstStyle/>
          <a:p>
            <a:pPr algn="ctr"/>
            <a:r>
              <a:rPr lang="en-IN" sz="4800" b="1" dirty="0"/>
              <a:t>PREPROCESSING ALGORITHMS</a:t>
            </a:r>
          </a:p>
        </p:txBody>
      </p:sp>
      <p:sp>
        <p:nvSpPr>
          <p:cNvPr id="3" name="Content Placeholder 2">
            <a:extLst>
              <a:ext uri="{FF2B5EF4-FFF2-40B4-BE49-F238E27FC236}">
                <a16:creationId xmlns:a16="http://schemas.microsoft.com/office/drawing/2014/main" id="{5F8D2CD8-4C71-D7E1-D476-14891012BE18}"/>
              </a:ext>
            </a:extLst>
          </p:cNvPr>
          <p:cNvSpPr>
            <a:spLocks noGrp="1"/>
          </p:cNvSpPr>
          <p:nvPr>
            <p:ph idx="1"/>
          </p:nvPr>
        </p:nvSpPr>
        <p:spPr>
          <a:xfrm>
            <a:off x="1143000" y="2067232"/>
            <a:ext cx="9872871" cy="4038600"/>
          </a:xfrm>
        </p:spPr>
        <p:txBody>
          <a:bodyPr/>
          <a:lstStyle/>
          <a:p>
            <a:pPr marL="45720" indent="0">
              <a:buNone/>
            </a:pPr>
            <a:r>
              <a:rPr lang="en-IN" dirty="0">
                <a:solidFill>
                  <a:schemeClr val="tx1"/>
                </a:solidFill>
              </a:rPr>
              <a:t>These are the algorithms that we used for the project:</a:t>
            </a:r>
          </a:p>
          <a:p>
            <a:r>
              <a:rPr lang="en-IN" dirty="0">
                <a:solidFill>
                  <a:schemeClr val="tx1"/>
                </a:solidFill>
              </a:rPr>
              <a:t>TF-IDF vectorization</a:t>
            </a:r>
          </a:p>
          <a:p>
            <a:r>
              <a:rPr lang="en-IN" dirty="0">
                <a:solidFill>
                  <a:schemeClr val="tx1"/>
                </a:solidFill>
              </a:rPr>
              <a:t>Bag of Words</a:t>
            </a:r>
          </a:p>
          <a:p>
            <a:r>
              <a:rPr lang="en-IN" dirty="0">
                <a:solidFill>
                  <a:schemeClr val="tx1"/>
                </a:solidFill>
              </a:rPr>
              <a:t>N-gram model</a:t>
            </a:r>
          </a:p>
          <a:p>
            <a:r>
              <a:rPr lang="en-IN" dirty="0">
                <a:solidFill>
                  <a:schemeClr val="tx1"/>
                </a:solidFill>
              </a:rPr>
              <a:t>Hashing Vectorizer</a:t>
            </a:r>
          </a:p>
        </p:txBody>
      </p:sp>
    </p:spTree>
    <p:extLst>
      <p:ext uri="{BB962C8B-B14F-4D97-AF65-F5344CB8AC3E}">
        <p14:creationId xmlns:p14="http://schemas.microsoft.com/office/powerpoint/2010/main" val="53378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CB22-D8E2-C4F0-F918-C5DD7968D7D3}"/>
              </a:ext>
            </a:extLst>
          </p:cNvPr>
          <p:cNvSpPr>
            <a:spLocks noGrp="1"/>
          </p:cNvSpPr>
          <p:nvPr>
            <p:ph type="title"/>
          </p:nvPr>
        </p:nvSpPr>
        <p:spPr/>
        <p:txBody>
          <a:bodyPr>
            <a:normAutofit/>
          </a:bodyPr>
          <a:lstStyle/>
          <a:p>
            <a:pPr algn="ctr"/>
            <a:r>
              <a:rPr lang="en-IN" sz="4800" b="1" dirty="0"/>
              <a:t>CLASSIFICATION ALGORITHMS</a:t>
            </a:r>
            <a:endParaRPr lang="en-US" sz="4800" b="1" dirty="0"/>
          </a:p>
        </p:txBody>
      </p:sp>
      <p:sp>
        <p:nvSpPr>
          <p:cNvPr id="3" name="Content Placeholder 2">
            <a:extLst>
              <a:ext uri="{FF2B5EF4-FFF2-40B4-BE49-F238E27FC236}">
                <a16:creationId xmlns:a16="http://schemas.microsoft.com/office/drawing/2014/main" id="{D849B7E2-7697-5506-DD9F-5C5BBB083D59}"/>
              </a:ext>
            </a:extLst>
          </p:cNvPr>
          <p:cNvSpPr>
            <a:spLocks noGrp="1"/>
          </p:cNvSpPr>
          <p:nvPr>
            <p:ph idx="1"/>
          </p:nvPr>
        </p:nvSpPr>
        <p:spPr/>
        <p:txBody>
          <a:bodyPr/>
          <a:lstStyle/>
          <a:p>
            <a:r>
              <a:rPr lang="en-IN" dirty="0">
                <a:solidFill>
                  <a:schemeClr val="tx1"/>
                </a:solidFill>
              </a:rPr>
              <a:t>Random Forest Classifier</a:t>
            </a:r>
          </a:p>
          <a:p>
            <a:r>
              <a:rPr lang="en-IN" dirty="0">
                <a:solidFill>
                  <a:schemeClr val="tx1"/>
                </a:solidFill>
              </a:rPr>
              <a:t>Logistic Regression</a:t>
            </a:r>
          </a:p>
          <a:p>
            <a:r>
              <a:rPr lang="en-IN" dirty="0">
                <a:solidFill>
                  <a:schemeClr val="tx1"/>
                </a:solidFill>
              </a:rPr>
              <a:t>AdaBoost Classifier</a:t>
            </a:r>
          </a:p>
          <a:p>
            <a:r>
              <a:rPr lang="en-IN" dirty="0">
                <a:solidFill>
                  <a:schemeClr val="tx1"/>
                </a:solidFill>
              </a:rPr>
              <a:t>Voting Classifier</a:t>
            </a:r>
          </a:p>
          <a:p>
            <a:r>
              <a:rPr lang="en-IN" dirty="0">
                <a:solidFill>
                  <a:schemeClr val="tx1"/>
                </a:solidFill>
              </a:rPr>
              <a:t>XG Boost</a:t>
            </a:r>
          </a:p>
          <a:p>
            <a:endParaRPr lang="en-US" dirty="0"/>
          </a:p>
        </p:txBody>
      </p:sp>
    </p:spTree>
    <p:extLst>
      <p:ext uri="{BB962C8B-B14F-4D97-AF65-F5344CB8AC3E}">
        <p14:creationId xmlns:p14="http://schemas.microsoft.com/office/powerpoint/2010/main" val="316110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600" b="1" cap="all">
                <a:solidFill>
                  <a:srgbClr val="FFFFFF"/>
                </a:solidFill>
              </a:rPr>
              <a:t>Logistic Regression Classifier</a:t>
            </a:r>
          </a:p>
        </p:txBody>
      </p:sp>
      <p:pic>
        <p:nvPicPr>
          <p:cNvPr id="6" name="Picture 5">
            <a:extLst>
              <a:ext uri="{FF2B5EF4-FFF2-40B4-BE49-F238E27FC236}">
                <a16:creationId xmlns:a16="http://schemas.microsoft.com/office/drawing/2014/main" id="{642A8CE1-89C5-704F-4B2F-E512CE0CFD98}"/>
              </a:ext>
            </a:extLst>
          </p:cNvPr>
          <p:cNvPicPr>
            <a:picLocks noChangeAspect="1"/>
          </p:cNvPicPr>
          <p:nvPr/>
        </p:nvPicPr>
        <p:blipFill rotWithShape="1">
          <a:blip r:embed="rId2"/>
          <a:srcRect r="38591"/>
          <a:stretch/>
        </p:blipFill>
        <p:spPr>
          <a:xfrm>
            <a:off x="243840" y="256540"/>
            <a:ext cx="11704320" cy="3764276"/>
          </a:xfrm>
          <a:prstGeom prst="rect">
            <a:avLst/>
          </a:prstGeom>
        </p:spPr>
      </p:pic>
    </p:spTree>
    <p:extLst>
      <p:ext uri="{BB962C8B-B14F-4D97-AF65-F5344CB8AC3E}">
        <p14:creationId xmlns:p14="http://schemas.microsoft.com/office/powerpoint/2010/main" val="306083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48F97FE7-4BD2-2953-1823-232E6B36493A}"/>
              </a:ext>
            </a:extLst>
          </p:cNvPr>
          <p:cNvPicPr>
            <a:picLocks noChangeAspect="1"/>
          </p:cNvPicPr>
          <p:nvPr/>
        </p:nvPicPr>
        <p:blipFill>
          <a:blip r:embed="rId2"/>
          <a:stretch>
            <a:fillRect/>
          </a:stretch>
        </p:blipFill>
        <p:spPr>
          <a:xfrm>
            <a:off x="3269231" y="565573"/>
            <a:ext cx="5648456" cy="5734474"/>
          </a:xfrm>
          <a:prstGeom prst="rect">
            <a:avLst/>
          </a:prstGeom>
        </p:spPr>
      </p:pic>
    </p:spTree>
    <p:extLst>
      <p:ext uri="{BB962C8B-B14F-4D97-AF65-F5344CB8AC3E}">
        <p14:creationId xmlns:p14="http://schemas.microsoft.com/office/powerpoint/2010/main" val="157664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6896D1-BFB1-4C84-82DD-31073BED3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600" b="1" cap="all" dirty="0">
                <a:solidFill>
                  <a:srgbClr val="FFFFFF"/>
                </a:solidFill>
              </a:rPr>
              <a:t>Voting Classifier</a:t>
            </a:r>
          </a:p>
        </p:txBody>
      </p:sp>
      <p:sp>
        <p:nvSpPr>
          <p:cNvPr id="16" name="Rectangle 15">
            <a:extLst>
              <a:ext uri="{FF2B5EF4-FFF2-40B4-BE49-F238E27FC236}">
                <a16:creationId xmlns:a16="http://schemas.microsoft.com/office/drawing/2014/main" id="{8A2FDFB1-2B6D-49EB-B6C0-FA923806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52162C42-47EA-253C-AD54-804C8B452A5D}"/>
              </a:ext>
            </a:extLst>
          </p:cNvPr>
          <p:cNvPicPr>
            <a:picLocks noChangeAspect="1"/>
          </p:cNvPicPr>
          <p:nvPr/>
        </p:nvPicPr>
        <p:blipFill>
          <a:blip r:embed="rId2"/>
          <a:stretch>
            <a:fillRect/>
          </a:stretch>
        </p:blipFill>
        <p:spPr>
          <a:xfrm>
            <a:off x="2160609" y="728472"/>
            <a:ext cx="7863161" cy="3027316"/>
          </a:xfrm>
          <a:prstGeom prst="rect">
            <a:avLst/>
          </a:prstGeom>
        </p:spPr>
      </p:pic>
    </p:spTree>
    <p:extLst>
      <p:ext uri="{BB962C8B-B14F-4D97-AF65-F5344CB8AC3E}">
        <p14:creationId xmlns:p14="http://schemas.microsoft.com/office/powerpoint/2010/main" val="19068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3D32-9F19-ED48-7F35-0F350D1D577C}"/>
              </a:ext>
            </a:extLst>
          </p:cNvPr>
          <p:cNvSpPr>
            <a:spLocks noGrp="1"/>
          </p:cNvSpPr>
          <p:nvPr>
            <p:ph type="title"/>
          </p:nvPr>
        </p:nvSpPr>
        <p:spPr>
          <a:xfrm>
            <a:off x="1451206" y="1129514"/>
            <a:ext cx="5532328" cy="511028"/>
          </a:xfrm>
        </p:spPr>
        <p:txBody>
          <a:bodyPr>
            <a:normAutofit/>
          </a:bodyPr>
          <a:lstStyle/>
          <a:p>
            <a:pPr algn="ctr"/>
            <a:r>
              <a:rPr lang="en-IN" sz="2800" dirty="0"/>
              <a:t>Introduction</a:t>
            </a:r>
          </a:p>
        </p:txBody>
      </p:sp>
      <p:pic>
        <p:nvPicPr>
          <p:cNvPr id="6" name="Picture Placeholder 5">
            <a:extLst>
              <a:ext uri="{FF2B5EF4-FFF2-40B4-BE49-F238E27FC236}">
                <a16:creationId xmlns:a16="http://schemas.microsoft.com/office/drawing/2014/main" id="{3258750E-613D-5634-8FC2-577F0EB4A2A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195" b="3195"/>
          <a:stretch>
            <a:fillRect/>
          </a:stretch>
        </p:blipFill>
        <p:spPr>
          <a:xfrm>
            <a:off x="7256514" y="1069847"/>
            <a:ext cx="4255781" cy="3349753"/>
          </a:xfrm>
        </p:spPr>
      </p:pic>
      <p:sp>
        <p:nvSpPr>
          <p:cNvPr id="4" name="Text Placeholder 3">
            <a:extLst>
              <a:ext uri="{FF2B5EF4-FFF2-40B4-BE49-F238E27FC236}">
                <a16:creationId xmlns:a16="http://schemas.microsoft.com/office/drawing/2014/main" id="{282A2AF6-C64E-2D0A-9830-ECF749B2FB91}"/>
              </a:ext>
            </a:extLst>
          </p:cNvPr>
          <p:cNvSpPr>
            <a:spLocks noGrp="1"/>
          </p:cNvSpPr>
          <p:nvPr>
            <p:ph type="body" sz="half" idx="2"/>
          </p:nvPr>
        </p:nvSpPr>
        <p:spPr>
          <a:xfrm>
            <a:off x="476250" y="2160494"/>
            <a:ext cx="6499360" cy="3764056"/>
          </a:xfrm>
        </p:spPr>
        <p:txBody>
          <a:bodyPr>
            <a:noAutofit/>
          </a:bodyPr>
          <a:lstStyle/>
          <a:p>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spread of fake news has become a major concern in today’s society, and it is important to be able to identify news articles that are not based on facts or are intentionally misleading. In this project, we will use machine learning to classify news articles as either real or fake based on their content. By identifying fake news articles, we can prevent the spread of misinformation and help people make more informed decisions.</a:t>
            </a:r>
            <a:endPar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939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8AFBFB-FF19-A3A4-4CB7-38C51F02D49B}"/>
              </a:ext>
            </a:extLst>
          </p:cNvPr>
          <p:cNvPicPr>
            <a:picLocks noChangeAspect="1"/>
          </p:cNvPicPr>
          <p:nvPr/>
        </p:nvPicPr>
        <p:blipFill>
          <a:blip r:embed="rId2"/>
          <a:stretch>
            <a:fillRect/>
          </a:stretch>
        </p:blipFill>
        <p:spPr>
          <a:xfrm>
            <a:off x="3111500" y="635000"/>
            <a:ext cx="5969000" cy="5588000"/>
          </a:xfrm>
          <a:prstGeom prst="rect">
            <a:avLst/>
          </a:prstGeom>
        </p:spPr>
      </p:pic>
    </p:spTree>
    <p:extLst>
      <p:ext uri="{BB962C8B-B14F-4D97-AF65-F5344CB8AC3E}">
        <p14:creationId xmlns:p14="http://schemas.microsoft.com/office/powerpoint/2010/main" val="102394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6896D1-BFB1-4C84-82DD-31073BED3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600" b="1" cap="all" dirty="0">
                <a:solidFill>
                  <a:srgbClr val="FFFFFF"/>
                </a:solidFill>
              </a:rPr>
              <a:t>AdaBoost Classifier</a:t>
            </a:r>
          </a:p>
        </p:txBody>
      </p:sp>
      <p:sp>
        <p:nvSpPr>
          <p:cNvPr id="16" name="Rectangle 15">
            <a:extLst>
              <a:ext uri="{FF2B5EF4-FFF2-40B4-BE49-F238E27FC236}">
                <a16:creationId xmlns:a16="http://schemas.microsoft.com/office/drawing/2014/main" id="{8A2FDFB1-2B6D-49EB-B6C0-FA923806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175DA369-6702-5A42-8D69-B23C19AF84D4}"/>
              </a:ext>
            </a:extLst>
          </p:cNvPr>
          <p:cNvPicPr>
            <a:picLocks noChangeAspect="1"/>
          </p:cNvPicPr>
          <p:nvPr/>
        </p:nvPicPr>
        <p:blipFill>
          <a:blip r:embed="rId2"/>
          <a:stretch>
            <a:fillRect/>
          </a:stretch>
        </p:blipFill>
        <p:spPr>
          <a:xfrm>
            <a:off x="1945182" y="728472"/>
            <a:ext cx="8294014" cy="3027316"/>
          </a:xfrm>
          <a:prstGeom prst="rect">
            <a:avLst/>
          </a:prstGeom>
        </p:spPr>
      </p:pic>
    </p:spTree>
    <p:extLst>
      <p:ext uri="{BB962C8B-B14F-4D97-AF65-F5344CB8AC3E}">
        <p14:creationId xmlns:p14="http://schemas.microsoft.com/office/powerpoint/2010/main" val="178074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F855E3-1DB2-D78C-65D0-953B98947423}"/>
              </a:ext>
            </a:extLst>
          </p:cNvPr>
          <p:cNvPicPr>
            <a:picLocks noChangeAspect="1"/>
          </p:cNvPicPr>
          <p:nvPr/>
        </p:nvPicPr>
        <p:blipFill>
          <a:blip r:embed="rId2"/>
          <a:stretch>
            <a:fillRect/>
          </a:stretch>
        </p:blipFill>
        <p:spPr>
          <a:xfrm>
            <a:off x="3326576" y="565573"/>
            <a:ext cx="5533766" cy="5734474"/>
          </a:xfrm>
          <a:prstGeom prst="rect">
            <a:avLst/>
          </a:prstGeom>
        </p:spPr>
      </p:pic>
    </p:spTree>
    <p:extLst>
      <p:ext uri="{BB962C8B-B14F-4D97-AF65-F5344CB8AC3E}">
        <p14:creationId xmlns:p14="http://schemas.microsoft.com/office/powerpoint/2010/main" val="210676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6896D1-BFB1-4C84-82DD-31073BED3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4600" b="1" cap="all" dirty="0">
                <a:solidFill>
                  <a:srgbClr val="FFFFFF"/>
                </a:solidFill>
              </a:rPr>
              <a:t>Decision Tree</a:t>
            </a:r>
          </a:p>
        </p:txBody>
      </p:sp>
      <p:sp>
        <p:nvSpPr>
          <p:cNvPr id="3" name="Title 1">
            <a:extLst>
              <a:ext uri="{FF2B5EF4-FFF2-40B4-BE49-F238E27FC236}">
                <a16:creationId xmlns:a16="http://schemas.microsoft.com/office/drawing/2014/main" id="{5BFA3F83-BBEC-2278-93F0-BF60C501324E}"/>
              </a:ext>
            </a:extLst>
          </p:cNvPr>
          <p:cNvSpPr txBox="1">
            <a:spLocks/>
          </p:cNvSpPr>
          <p:nvPr/>
        </p:nvSpPr>
        <p:spPr>
          <a:xfrm>
            <a:off x="1709530" y="5598293"/>
            <a:ext cx="8767860" cy="55369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1400"/>
              </a:spcBef>
              <a:buClr>
                <a:schemeClr val="accent1"/>
              </a:buClr>
              <a:buSzPct val="80000"/>
            </a:pPr>
            <a:endParaRPr lang="en-US" sz="2000" b="1" cap="all" dirty="0">
              <a:solidFill>
                <a:srgbClr val="FFFFFF"/>
              </a:solidFill>
              <a:latin typeface="+mn-lt"/>
              <a:ea typeface="+mn-ea"/>
              <a:cs typeface="+mn-cs"/>
            </a:endParaRPr>
          </a:p>
        </p:txBody>
      </p:sp>
      <p:sp>
        <p:nvSpPr>
          <p:cNvPr id="17" name="Rectangle 16">
            <a:extLst>
              <a:ext uri="{FF2B5EF4-FFF2-40B4-BE49-F238E27FC236}">
                <a16:creationId xmlns:a16="http://schemas.microsoft.com/office/drawing/2014/main" id="{8A2FDFB1-2B6D-49EB-B6C0-FA923806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screenshot of a computer program&#10;&#10;Description automatically generated">
            <a:extLst>
              <a:ext uri="{FF2B5EF4-FFF2-40B4-BE49-F238E27FC236}">
                <a16:creationId xmlns:a16="http://schemas.microsoft.com/office/drawing/2014/main" id="{E2547810-8E19-2A5A-AFE0-E9C8C36444C4}"/>
              </a:ext>
            </a:extLst>
          </p:cNvPr>
          <p:cNvPicPr>
            <a:picLocks noChangeAspect="1"/>
          </p:cNvPicPr>
          <p:nvPr/>
        </p:nvPicPr>
        <p:blipFill>
          <a:blip r:embed="rId2"/>
          <a:stretch>
            <a:fillRect/>
          </a:stretch>
        </p:blipFill>
        <p:spPr>
          <a:xfrm>
            <a:off x="1914247" y="874128"/>
            <a:ext cx="8294014" cy="3027316"/>
          </a:xfrm>
          <a:prstGeom prst="rect">
            <a:avLst/>
          </a:prstGeom>
        </p:spPr>
      </p:pic>
    </p:spTree>
    <p:extLst>
      <p:ext uri="{BB962C8B-B14F-4D97-AF65-F5344CB8AC3E}">
        <p14:creationId xmlns:p14="http://schemas.microsoft.com/office/powerpoint/2010/main" val="97778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nodePh="1">
                                  <p:stCondLst>
                                    <p:cond delay="1000"/>
                                  </p:stCondLst>
                                  <p:endCondLst>
                                    <p:cond evt="begin" delay="0">
                                      <p:tn val="8"/>
                                    </p:cond>
                                  </p:end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DFCA-714D-9A10-1CCA-67BA1A5CB7AC}"/>
              </a:ext>
            </a:extLst>
          </p:cNvPr>
          <p:cNvPicPr>
            <a:picLocks noChangeAspect="1"/>
          </p:cNvPicPr>
          <p:nvPr/>
        </p:nvPicPr>
        <p:blipFill>
          <a:blip r:embed="rId2"/>
          <a:stretch>
            <a:fillRect/>
          </a:stretch>
        </p:blipFill>
        <p:spPr>
          <a:xfrm>
            <a:off x="3106753" y="565573"/>
            <a:ext cx="5973412" cy="5734474"/>
          </a:xfrm>
          <a:prstGeom prst="rect">
            <a:avLst/>
          </a:prstGeom>
        </p:spPr>
      </p:pic>
    </p:spTree>
    <p:extLst>
      <p:ext uri="{BB962C8B-B14F-4D97-AF65-F5344CB8AC3E}">
        <p14:creationId xmlns:p14="http://schemas.microsoft.com/office/powerpoint/2010/main" val="105339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6896D1-BFB1-4C84-82DD-31073BED3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IN" sz="4600" b="1" cap="all" dirty="0">
                <a:solidFill>
                  <a:srgbClr val="FFFFFF"/>
                </a:solidFill>
              </a:rPr>
              <a:t>XG BOOST</a:t>
            </a:r>
            <a:endParaRPr lang="en-US" sz="4600" b="1" cap="all" dirty="0">
              <a:solidFill>
                <a:srgbClr val="FFFFFF"/>
              </a:solidFill>
            </a:endParaRPr>
          </a:p>
        </p:txBody>
      </p:sp>
      <p:sp>
        <p:nvSpPr>
          <p:cNvPr id="3" name="Title 1">
            <a:extLst>
              <a:ext uri="{FF2B5EF4-FFF2-40B4-BE49-F238E27FC236}">
                <a16:creationId xmlns:a16="http://schemas.microsoft.com/office/drawing/2014/main" id="{5BFA3F83-BBEC-2278-93F0-BF60C501324E}"/>
              </a:ext>
            </a:extLst>
          </p:cNvPr>
          <p:cNvSpPr txBox="1">
            <a:spLocks/>
          </p:cNvSpPr>
          <p:nvPr/>
        </p:nvSpPr>
        <p:spPr>
          <a:xfrm>
            <a:off x="1709530" y="5598293"/>
            <a:ext cx="8767860" cy="55369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spcBef>
                <a:spcPts val="1400"/>
              </a:spcBef>
              <a:buClr>
                <a:schemeClr val="accent1"/>
              </a:buClr>
              <a:buSzPct val="80000"/>
            </a:pPr>
            <a:endParaRPr lang="en-US" sz="2000" b="1" cap="all" dirty="0">
              <a:solidFill>
                <a:srgbClr val="FFFFFF"/>
              </a:solidFill>
              <a:latin typeface="+mn-lt"/>
              <a:ea typeface="+mn-ea"/>
              <a:cs typeface="+mn-cs"/>
            </a:endParaRPr>
          </a:p>
        </p:txBody>
      </p:sp>
      <p:sp>
        <p:nvSpPr>
          <p:cNvPr id="17" name="Rectangle 16">
            <a:extLst>
              <a:ext uri="{FF2B5EF4-FFF2-40B4-BE49-F238E27FC236}">
                <a16:creationId xmlns:a16="http://schemas.microsoft.com/office/drawing/2014/main" id="{8A2FDFB1-2B6D-49EB-B6C0-FA923806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1"/>
            <a:ext cx="11722100" cy="3964584"/>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AA3D2ED1-AC8D-A548-87C1-B93439EF75CA}"/>
              </a:ext>
            </a:extLst>
          </p:cNvPr>
          <p:cNvPicPr>
            <a:picLocks noChangeAspect="1"/>
          </p:cNvPicPr>
          <p:nvPr/>
        </p:nvPicPr>
        <p:blipFill>
          <a:blip r:embed="rId2"/>
          <a:stretch>
            <a:fillRect/>
          </a:stretch>
        </p:blipFill>
        <p:spPr>
          <a:xfrm>
            <a:off x="2132835" y="564523"/>
            <a:ext cx="7240010" cy="3639058"/>
          </a:xfrm>
          <a:prstGeom prst="rect">
            <a:avLst/>
          </a:prstGeom>
        </p:spPr>
      </p:pic>
    </p:spTree>
    <p:extLst>
      <p:ext uri="{BB962C8B-B14F-4D97-AF65-F5344CB8AC3E}">
        <p14:creationId xmlns:p14="http://schemas.microsoft.com/office/powerpoint/2010/main" val="14060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nodePh="1">
                                  <p:stCondLst>
                                    <p:cond delay="1000"/>
                                  </p:stCondLst>
                                  <p:endCondLst>
                                    <p:cond evt="begin" delay="0">
                                      <p:tn val="8"/>
                                    </p:cond>
                                  </p:end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E7309-DD27-A178-4C1E-172D7A8D17FB}"/>
              </a:ext>
            </a:extLst>
          </p:cNvPr>
          <p:cNvPicPr>
            <a:picLocks noChangeAspect="1"/>
          </p:cNvPicPr>
          <p:nvPr/>
        </p:nvPicPr>
        <p:blipFill>
          <a:blip r:embed="rId2"/>
          <a:stretch>
            <a:fillRect/>
          </a:stretch>
        </p:blipFill>
        <p:spPr>
          <a:xfrm>
            <a:off x="3306681" y="659821"/>
            <a:ext cx="5578638" cy="5538358"/>
          </a:xfrm>
          <a:prstGeom prst="rect">
            <a:avLst/>
          </a:prstGeom>
        </p:spPr>
      </p:pic>
    </p:spTree>
    <p:extLst>
      <p:ext uri="{BB962C8B-B14F-4D97-AF65-F5344CB8AC3E}">
        <p14:creationId xmlns:p14="http://schemas.microsoft.com/office/powerpoint/2010/main" val="385417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B313-0FFE-7DB6-931D-35E7FD353B82}"/>
              </a:ext>
            </a:extLst>
          </p:cNvPr>
          <p:cNvSpPr>
            <a:spLocks noGrp="1"/>
          </p:cNvSpPr>
          <p:nvPr>
            <p:ph type="title"/>
          </p:nvPr>
        </p:nvSpPr>
        <p:spPr/>
        <p:txBody>
          <a:bodyPr/>
          <a:lstStyle/>
          <a:p>
            <a:pPr algn="ctr"/>
            <a:r>
              <a:rPr lang="en-IN" dirty="0"/>
              <a:t>Conclusions</a:t>
            </a:r>
          </a:p>
        </p:txBody>
      </p:sp>
      <p:sp>
        <p:nvSpPr>
          <p:cNvPr id="3" name="Content Placeholder 2">
            <a:extLst>
              <a:ext uri="{FF2B5EF4-FFF2-40B4-BE49-F238E27FC236}">
                <a16:creationId xmlns:a16="http://schemas.microsoft.com/office/drawing/2014/main" id="{5F8D2CD8-4C71-D7E1-D476-14891012BE18}"/>
              </a:ext>
            </a:extLst>
          </p:cNvPr>
          <p:cNvSpPr>
            <a:spLocks noGrp="1"/>
          </p:cNvSpPr>
          <p:nvPr>
            <p:ph idx="1"/>
          </p:nvPr>
        </p:nvSpPr>
        <p:spPr/>
        <p:txBody>
          <a:bodyPr/>
          <a:lstStyle/>
          <a:p>
            <a:r>
              <a:rPr lang="en-IN" dirty="0">
                <a:solidFill>
                  <a:schemeClr val="tx1"/>
                </a:solidFill>
                <a:latin typeface="Calibri" panose="020F0502020204030204" pitchFamily="34" charset="0"/>
                <a:cs typeface="Calibri" panose="020F0502020204030204" pitchFamily="34" charset="0"/>
              </a:rPr>
              <a:t>The choice of algorithm can significantly impact the performance of a model on a particular dataset.</a:t>
            </a:r>
          </a:p>
          <a:p>
            <a:r>
              <a:rPr lang="en-IN" dirty="0" err="1">
                <a:solidFill>
                  <a:schemeClr val="tx1"/>
                </a:solidFill>
                <a:latin typeface="Calibri" panose="020F0502020204030204" pitchFamily="34" charset="0"/>
                <a:cs typeface="Calibri" panose="020F0502020204030204" pitchFamily="34" charset="0"/>
              </a:rPr>
              <a:t>XGBoost</a:t>
            </a:r>
            <a:r>
              <a:rPr lang="en-IN" dirty="0">
                <a:solidFill>
                  <a:schemeClr val="tx1"/>
                </a:solidFill>
                <a:latin typeface="Calibri" panose="020F0502020204030204" pitchFamily="34" charset="0"/>
                <a:cs typeface="Calibri" panose="020F0502020204030204" pitchFamily="34" charset="0"/>
              </a:rPr>
              <a:t>, being the top performer in this case, suggests that gradient boosting algorithms are well-suited for this dataset.</a:t>
            </a:r>
          </a:p>
          <a:p>
            <a:r>
              <a:rPr lang="en-IN" dirty="0">
                <a:solidFill>
                  <a:schemeClr val="tx1"/>
                </a:solidFill>
                <a:latin typeface="Calibri" panose="020F0502020204030204" pitchFamily="34" charset="0"/>
                <a:cs typeface="Calibri" panose="020F0502020204030204" pitchFamily="34" charset="0"/>
              </a:rPr>
              <a:t>TF-IDF vectorization likely played a crucial role in providing meaningful features to the algorithms.</a:t>
            </a:r>
          </a:p>
          <a:p>
            <a:r>
              <a:rPr lang="en-IN" dirty="0">
                <a:solidFill>
                  <a:schemeClr val="tx1"/>
                </a:solidFill>
                <a:latin typeface="Calibri" panose="020F0502020204030204" pitchFamily="34" charset="0"/>
                <a:cs typeface="Calibri" panose="020F0502020204030204" pitchFamily="34" charset="0"/>
              </a:rPr>
              <a:t>Ensemble methods like AdaBoost and Voting Classifier show promise in improving model performance by combining multiple weak learners.</a:t>
            </a:r>
          </a:p>
          <a:p>
            <a:pPr marL="45720" indent="0">
              <a:buNone/>
            </a:pPr>
            <a:endParaRPr lang="en-IN" dirty="0">
              <a:solidFill>
                <a:schemeClr val="tx1"/>
              </a:solidFill>
            </a:endParaRPr>
          </a:p>
        </p:txBody>
      </p:sp>
    </p:spTree>
    <p:extLst>
      <p:ext uri="{BB962C8B-B14F-4D97-AF65-F5344CB8AC3E}">
        <p14:creationId xmlns:p14="http://schemas.microsoft.com/office/powerpoint/2010/main" val="125175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4974-B951-4688-8C14-949483C0CBD2}"/>
              </a:ext>
            </a:extLst>
          </p:cNvPr>
          <p:cNvSpPr>
            <a:spLocks noGrp="1"/>
          </p:cNvSpPr>
          <p:nvPr>
            <p:ph type="title"/>
          </p:nvPr>
        </p:nvSpPr>
        <p:spPr/>
        <p:txBody>
          <a:bodyPr/>
          <a:lstStyle/>
          <a:p>
            <a:pPr algn="ctr"/>
            <a:r>
              <a:rPr lang="en-IN" dirty="0"/>
              <a:t>Challenges:</a:t>
            </a:r>
          </a:p>
        </p:txBody>
      </p:sp>
      <p:sp>
        <p:nvSpPr>
          <p:cNvPr id="3" name="Content Placeholder 2">
            <a:extLst>
              <a:ext uri="{FF2B5EF4-FFF2-40B4-BE49-F238E27FC236}">
                <a16:creationId xmlns:a16="http://schemas.microsoft.com/office/drawing/2014/main" id="{CB3ED6A9-B604-E117-3B15-0469FA652C33}"/>
              </a:ext>
            </a:extLst>
          </p:cNvPr>
          <p:cNvSpPr>
            <a:spLocks noGrp="1"/>
          </p:cNvSpPr>
          <p:nvPr>
            <p:ph idx="1"/>
          </p:nvPr>
        </p:nvSpPr>
        <p:spPr>
          <a:xfrm>
            <a:off x="1002323" y="1544934"/>
            <a:ext cx="9872871" cy="4038600"/>
          </a:xfrm>
        </p:spPr>
        <p:txBody>
          <a:bodyPr>
            <a:noAutofit/>
          </a:bodyPr>
          <a:lstStyle/>
          <a:p>
            <a:r>
              <a:rPr lang="en-IN" sz="1600" b="1" dirty="0">
                <a:solidFill>
                  <a:schemeClr val="tx1"/>
                </a:solidFill>
                <a:latin typeface="Calibri" panose="020F0502020204030204" pitchFamily="34" charset="0"/>
                <a:cs typeface="Calibri" panose="020F0502020204030204" pitchFamily="34" charset="0"/>
              </a:rPr>
              <a:t>Model Interpretability:</a:t>
            </a:r>
            <a:br>
              <a:rPr lang="en-IN" sz="1600" dirty="0">
                <a:solidFill>
                  <a:schemeClr val="tx1"/>
                </a:solidFill>
                <a:latin typeface="Calibri" panose="020F0502020204030204" pitchFamily="34" charset="0"/>
                <a:cs typeface="Calibri" panose="020F0502020204030204" pitchFamily="34" charset="0"/>
              </a:rPr>
            </a:br>
            <a:r>
              <a:rPr lang="en-IN" sz="1600" dirty="0">
                <a:solidFill>
                  <a:schemeClr val="tx1"/>
                </a:solidFill>
                <a:latin typeface="Calibri" panose="020F0502020204030204" pitchFamily="34" charset="0"/>
                <a:cs typeface="Calibri" panose="020F0502020204030204" pitchFamily="34" charset="0"/>
              </a:rPr>
              <a:t>Understanding and interpreting decisions made by complex models is challenging but necessary for trust and transparency.</a:t>
            </a:r>
          </a:p>
          <a:p>
            <a:r>
              <a:rPr lang="en-IN" sz="1600" b="1" dirty="0">
                <a:solidFill>
                  <a:schemeClr val="tx1"/>
                </a:solidFill>
                <a:latin typeface="Calibri" panose="020F0502020204030204" pitchFamily="34" charset="0"/>
                <a:cs typeface="Calibri" panose="020F0502020204030204" pitchFamily="34" charset="0"/>
              </a:rPr>
              <a:t>Evaluation Metrics:</a:t>
            </a:r>
            <a:br>
              <a:rPr lang="en-IN" sz="1600" dirty="0">
                <a:solidFill>
                  <a:schemeClr val="tx1"/>
                </a:solidFill>
                <a:latin typeface="Calibri" panose="020F0502020204030204" pitchFamily="34" charset="0"/>
                <a:cs typeface="Calibri" panose="020F0502020204030204" pitchFamily="34" charset="0"/>
              </a:rPr>
            </a:br>
            <a:r>
              <a:rPr lang="en-IN" sz="1600" dirty="0">
                <a:solidFill>
                  <a:schemeClr val="tx1"/>
                </a:solidFill>
                <a:latin typeface="Calibri" panose="020F0502020204030204" pitchFamily="34" charset="0"/>
                <a:cs typeface="Calibri" panose="020F0502020204030204" pitchFamily="34" charset="0"/>
              </a:rPr>
              <a:t>Selecting appropriate metrics beyond accuracy, such as precision, recall, and F1-score, is essential for comprehensive model evaluation.</a:t>
            </a:r>
          </a:p>
          <a:p>
            <a:r>
              <a:rPr lang="en-IN" sz="1600" b="1" dirty="0">
                <a:solidFill>
                  <a:schemeClr val="tx1"/>
                </a:solidFill>
                <a:latin typeface="Calibri" panose="020F0502020204030204" pitchFamily="34" charset="0"/>
                <a:cs typeface="Calibri" panose="020F0502020204030204" pitchFamily="34" charset="0"/>
              </a:rPr>
              <a:t>Overfitting and Underfitting:</a:t>
            </a:r>
            <a:br>
              <a:rPr lang="en-IN" sz="1600" dirty="0">
                <a:solidFill>
                  <a:schemeClr val="tx1"/>
                </a:solidFill>
                <a:latin typeface="Calibri" panose="020F0502020204030204" pitchFamily="34" charset="0"/>
                <a:cs typeface="Calibri" panose="020F0502020204030204" pitchFamily="34" charset="0"/>
              </a:rPr>
            </a:br>
            <a:r>
              <a:rPr lang="en-IN" sz="1600" dirty="0">
                <a:solidFill>
                  <a:schemeClr val="tx1"/>
                </a:solidFill>
                <a:latin typeface="Calibri" panose="020F0502020204030204" pitchFamily="34" charset="0"/>
                <a:cs typeface="Calibri" panose="020F0502020204030204" pitchFamily="34" charset="0"/>
              </a:rPr>
              <a:t>Balancing the trade-off between overfitting and underfitting requires careful model selection, tuning, and regularization techniques.</a:t>
            </a:r>
          </a:p>
          <a:p>
            <a:r>
              <a:rPr lang="en-IN" sz="1600" b="1" dirty="0">
                <a:solidFill>
                  <a:schemeClr val="tx1"/>
                </a:solidFill>
                <a:latin typeface="Calibri" panose="020F0502020204030204" pitchFamily="34" charset="0"/>
                <a:cs typeface="Calibri" panose="020F0502020204030204" pitchFamily="34" charset="0"/>
              </a:rPr>
              <a:t>Computational Resources:</a:t>
            </a:r>
            <a:br>
              <a:rPr lang="en-IN" sz="1600" dirty="0">
                <a:solidFill>
                  <a:schemeClr val="tx1"/>
                </a:solidFill>
                <a:latin typeface="Calibri" panose="020F0502020204030204" pitchFamily="34" charset="0"/>
                <a:cs typeface="Calibri" panose="020F0502020204030204" pitchFamily="34" charset="0"/>
              </a:rPr>
            </a:br>
            <a:r>
              <a:rPr lang="en-IN" sz="1600" dirty="0">
                <a:solidFill>
                  <a:schemeClr val="tx1"/>
                </a:solidFill>
                <a:latin typeface="Calibri" panose="020F0502020204030204" pitchFamily="34" charset="0"/>
                <a:cs typeface="Calibri" panose="020F0502020204030204" pitchFamily="34" charset="0"/>
              </a:rPr>
              <a:t>Training and optimizing complex models may demand significant CPU/GPU power and memory resources, posing computational challenges.</a:t>
            </a:r>
          </a:p>
          <a:p>
            <a:r>
              <a:rPr lang="en-IN" sz="1600" b="1" dirty="0">
                <a:solidFill>
                  <a:schemeClr val="tx1"/>
                </a:solidFill>
                <a:latin typeface="Calibri" panose="020F0502020204030204" pitchFamily="34" charset="0"/>
                <a:cs typeface="Calibri" panose="020F0502020204030204" pitchFamily="34" charset="0"/>
              </a:rPr>
              <a:t>Ethical Considerations:</a:t>
            </a:r>
            <a:br>
              <a:rPr lang="en-IN" sz="1600" dirty="0">
                <a:solidFill>
                  <a:schemeClr val="tx1"/>
                </a:solidFill>
                <a:latin typeface="Calibri" panose="020F0502020204030204" pitchFamily="34" charset="0"/>
                <a:cs typeface="Calibri" panose="020F0502020204030204" pitchFamily="34" charset="0"/>
              </a:rPr>
            </a:br>
            <a:r>
              <a:rPr lang="en-IN" sz="1600" dirty="0">
                <a:solidFill>
                  <a:schemeClr val="tx1"/>
                </a:solidFill>
                <a:latin typeface="Calibri" panose="020F0502020204030204" pitchFamily="34" charset="0"/>
                <a:cs typeface="Calibri" panose="020F0502020204030204" pitchFamily="34" charset="0"/>
              </a:rPr>
              <a:t>Ensuring fairness, transparency, and accountability in model development and deployment, particularly in sensitive areas like fake news detection, is paramount.</a:t>
            </a:r>
          </a:p>
          <a:p>
            <a:pPr marL="45720" indent="0">
              <a:buNone/>
            </a:pPr>
            <a:br>
              <a:rPr lang="en-IN" sz="1600" dirty="0">
                <a:solidFill>
                  <a:schemeClr val="tx1"/>
                </a:solidFill>
                <a:latin typeface="Calibri" panose="020F0502020204030204" pitchFamily="34" charset="0"/>
                <a:cs typeface="Calibri" panose="020F0502020204030204" pitchFamily="34" charset="0"/>
              </a:rPr>
            </a:br>
            <a:endParaRPr lang="en-IN" sz="1600" dirty="0">
              <a:solidFill>
                <a:schemeClr val="tx1"/>
              </a:solidFill>
              <a:latin typeface="Calibri" panose="020F0502020204030204" pitchFamily="34" charset="0"/>
              <a:cs typeface="Calibri" panose="020F0502020204030204" pitchFamily="34" charset="0"/>
            </a:endParaRPr>
          </a:p>
          <a:p>
            <a:endParaRPr lang="en-IN"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2704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FB0A-2F6D-DFE8-E48F-78730A5FA3C5}"/>
              </a:ext>
            </a:extLst>
          </p:cNvPr>
          <p:cNvSpPr>
            <a:spLocks noGrp="1"/>
          </p:cNvSpPr>
          <p:nvPr>
            <p:ph type="title"/>
          </p:nvPr>
        </p:nvSpPr>
        <p:spPr/>
        <p:txBody>
          <a:bodyPr/>
          <a:lstStyle/>
          <a:p>
            <a:pPr algn="ctr"/>
            <a:r>
              <a:rPr lang="en-IN" dirty="0"/>
              <a:t>Goal of the project</a:t>
            </a:r>
          </a:p>
        </p:txBody>
      </p:sp>
      <p:sp>
        <p:nvSpPr>
          <p:cNvPr id="3" name="Content Placeholder 2">
            <a:extLst>
              <a:ext uri="{FF2B5EF4-FFF2-40B4-BE49-F238E27FC236}">
                <a16:creationId xmlns:a16="http://schemas.microsoft.com/office/drawing/2014/main" id="{909483E4-740D-9449-8C9F-651E5E619048}"/>
              </a:ext>
            </a:extLst>
          </p:cNvPr>
          <p:cNvSpPr>
            <a:spLocks noGrp="1"/>
          </p:cNvSpPr>
          <p:nvPr>
            <p:ph idx="1"/>
          </p:nvPr>
        </p:nvSpPr>
        <p:spPr/>
        <p:txBody>
          <a:bodyPr/>
          <a:lstStyle/>
          <a:p>
            <a:r>
              <a:rPr lang="en-US" b="0" i="0" dirty="0">
                <a:solidFill>
                  <a:srgbClr val="1F2328"/>
                </a:solidFill>
                <a:effectLst/>
                <a:highlight>
                  <a:srgbClr val="FFFFFF"/>
                </a:highlight>
                <a:latin typeface="-apple-system"/>
              </a:rPr>
              <a:t>This project aims to classify news articles as real or fake based on their content. Specifically, we will use machine learning to build a model to predict whether a given news article is real or fake based on its text</a:t>
            </a:r>
          </a:p>
          <a:p>
            <a:endParaRPr lang="en-US" dirty="0">
              <a:solidFill>
                <a:srgbClr val="1F2328"/>
              </a:solidFill>
              <a:highlight>
                <a:srgbClr val="FFFFFF"/>
              </a:highlight>
              <a:latin typeface="-apple-system"/>
            </a:endParaRPr>
          </a:p>
          <a:p>
            <a:r>
              <a:rPr lang="en-US" b="0" i="0" dirty="0">
                <a:solidFill>
                  <a:srgbClr val="1F2328"/>
                </a:solidFill>
                <a:effectLst/>
                <a:highlight>
                  <a:srgbClr val="FFFFFF"/>
                </a:highlight>
                <a:latin typeface="-apple-system"/>
              </a:rPr>
              <a:t>This project is relevant to the media industry, news outlets, and social media platforms that are responsible for sharing news articles. Classifying news articles as real or fake can help these organizations improve their content moderation and reduce the spread of fake news.</a:t>
            </a:r>
            <a:endParaRPr lang="en-IN" dirty="0"/>
          </a:p>
        </p:txBody>
      </p:sp>
    </p:spTree>
    <p:extLst>
      <p:ext uri="{BB962C8B-B14F-4D97-AF65-F5344CB8AC3E}">
        <p14:creationId xmlns:p14="http://schemas.microsoft.com/office/powerpoint/2010/main" val="315021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8DBDA3-652C-4F87-B53B-7F73AC8F4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2187232-3845-418F-A17C-C138F01D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55058" cy="6858000"/>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642F0A4-7499-3855-6232-D5009E0974AE}"/>
              </a:ext>
            </a:extLst>
          </p:cNvPr>
          <p:cNvSpPr>
            <a:spLocks noGrp="1"/>
          </p:cNvSpPr>
          <p:nvPr>
            <p:ph type="title"/>
          </p:nvPr>
        </p:nvSpPr>
        <p:spPr>
          <a:xfrm>
            <a:off x="441009" y="873457"/>
            <a:ext cx="3273042" cy="5222543"/>
          </a:xfrm>
        </p:spPr>
        <p:txBody>
          <a:bodyPr vert="horz" lIns="91440" tIns="45720" rIns="91440" bIns="45720" rtlCol="0" anchor="ctr">
            <a:normAutofit/>
          </a:bodyPr>
          <a:lstStyle/>
          <a:p>
            <a:r>
              <a:rPr lang="en-US" sz="2800">
                <a:solidFill>
                  <a:srgbClr val="FFFFFF"/>
                </a:solidFill>
              </a:rPr>
              <a:t>Dataset Overview</a:t>
            </a:r>
          </a:p>
        </p:txBody>
      </p:sp>
      <p:sp>
        <p:nvSpPr>
          <p:cNvPr id="5" name="TextBox 4">
            <a:extLst>
              <a:ext uri="{FF2B5EF4-FFF2-40B4-BE49-F238E27FC236}">
                <a16:creationId xmlns:a16="http://schemas.microsoft.com/office/drawing/2014/main" id="{54BE85F5-0F1A-2E9F-78FB-29C621E803D5}"/>
              </a:ext>
            </a:extLst>
          </p:cNvPr>
          <p:cNvSpPr txBox="1"/>
          <p:nvPr/>
        </p:nvSpPr>
        <p:spPr>
          <a:xfrm>
            <a:off x="4995081" y="873457"/>
            <a:ext cx="6020790" cy="5222543"/>
          </a:xfrm>
          <a:prstGeom prst="rect">
            <a:avLst/>
          </a:prstGeom>
        </p:spPr>
        <p:txBody>
          <a:bodyPr vert="horz" lIns="91440" tIns="45720" rIns="91440" bIns="45720" numCol="2" rtlCol="0" anchor="ctr">
            <a:normAutofit lnSpcReduction="10000"/>
          </a:bodyPr>
          <a:lstStyle/>
          <a:p>
            <a:pPr defTabSz="914400">
              <a:lnSpc>
                <a:spcPct val="90000"/>
              </a:lnSpc>
              <a:spcAft>
                <a:spcPts val="600"/>
              </a:spcAft>
              <a:buClr>
                <a:schemeClr val="accent1"/>
              </a:buClr>
              <a:buSzPct val="80000"/>
            </a:pPr>
            <a:r>
              <a:rPr lang="en-US" sz="1600" b="1" dirty="0"/>
              <a:t>Initial dataset can be found here:</a:t>
            </a:r>
          </a:p>
          <a:p>
            <a:pPr defTabSz="914400">
              <a:lnSpc>
                <a:spcPct val="90000"/>
              </a:lnSpc>
              <a:spcAft>
                <a:spcPts val="600"/>
              </a:spcAft>
              <a:buClr>
                <a:schemeClr val="accent1"/>
              </a:buClr>
              <a:buSzPct val="80000"/>
            </a:pPr>
            <a:r>
              <a:rPr lang="en-US" sz="1600" dirty="0"/>
              <a:t>https://</a:t>
            </a:r>
            <a:r>
              <a:rPr lang="en-US" sz="1600" dirty="0" err="1"/>
              <a:t>paperswithcode.com</a:t>
            </a:r>
            <a:r>
              <a:rPr lang="en-US" sz="1600" dirty="0"/>
              <a:t>/dataset/liar</a:t>
            </a:r>
          </a:p>
          <a:p>
            <a:pPr defTabSz="914400">
              <a:lnSpc>
                <a:spcPct val="90000"/>
              </a:lnSpc>
              <a:spcAft>
                <a:spcPts val="600"/>
              </a:spcAft>
              <a:buClr>
                <a:schemeClr val="accent1"/>
              </a:buClr>
              <a:buSzPct val="80000"/>
            </a:pPr>
            <a:r>
              <a:rPr lang="en-US" sz="1600" b="1" dirty="0"/>
              <a:t>The dataset contains 14 features and 12788. </a:t>
            </a:r>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r>
              <a:rPr lang="en-US" sz="1600" b="1" dirty="0"/>
              <a:t>The dataset contains the following features: </a:t>
            </a:r>
          </a:p>
          <a:p>
            <a:pPr marL="45720" indent="-182880" defTabSz="914400">
              <a:lnSpc>
                <a:spcPct val="90000"/>
              </a:lnSpc>
              <a:spcAft>
                <a:spcPts val="600"/>
              </a:spcAft>
              <a:buClr>
                <a:schemeClr val="accent1"/>
              </a:buClr>
              <a:buSzPct val="80000"/>
              <a:buFont typeface="Corbel" pitchFamily="34" charset="0"/>
              <a:buChar char="•"/>
            </a:pPr>
            <a:r>
              <a:rPr lang="en-US" sz="1600" dirty="0"/>
              <a:t>Column 1: the ID of the statement ([ID].</a:t>
            </a:r>
            <a:r>
              <a:rPr lang="en-US" sz="1600" dirty="0" err="1"/>
              <a:t>json</a:t>
            </a:r>
            <a:r>
              <a:rPr lang="en-US" sz="1600" dirty="0"/>
              <a:t>).</a:t>
            </a:r>
          </a:p>
          <a:p>
            <a:pPr marL="45720" indent="-182880" defTabSz="914400">
              <a:lnSpc>
                <a:spcPct val="90000"/>
              </a:lnSpc>
              <a:spcAft>
                <a:spcPts val="600"/>
              </a:spcAft>
              <a:buClr>
                <a:schemeClr val="accent1"/>
              </a:buClr>
              <a:buSzPct val="80000"/>
              <a:buFont typeface="Corbel" pitchFamily="34" charset="0"/>
              <a:buChar char="•"/>
            </a:pPr>
            <a:r>
              <a:rPr lang="en-US" sz="1600" dirty="0"/>
              <a:t>Column 2: the label.</a:t>
            </a:r>
          </a:p>
          <a:p>
            <a:pPr marL="45720" indent="-182880" defTabSz="914400">
              <a:lnSpc>
                <a:spcPct val="90000"/>
              </a:lnSpc>
              <a:spcAft>
                <a:spcPts val="600"/>
              </a:spcAft>
              <a:buClr>
                <a:schemeClr val="accent1"/>
              </a:buClr>
              <a:buSzPct val="80000"/>
              <a:buFont typeface="Corbel" pitchFamily="34" charset="0"/>
              <a:buChar char="•"/>
            </a:pPr>
            <a:r>
              <a:rPr lang="en-US" sz="1600" dirty="0"/>
              <a:t>Column 3: the statement.</a:t>
            </a:r>
          </a:p>
          <a:p>
            <a:pPr marL="45720" indent="-182880" defTabSz="914400">
              <a:lnSpc>
                <a:spcPct val="90000"/>
              </a:lnSpc>
              <a:spcAft>
                <a:spcPts val="600"/>
              </a:spcAft>
              <a:buClr>
                <a:schemeClr val="accent1"/>
              </a:buClr>
              <a:buSzPct val="80000"/>
              <a:buFont typeface="Corbel" pitchFamily="34" charset="0"/>
              <a:buChar char="•"/>
            </a:pPr>
            <a:r>
              <a:rPr lang="en-US" sz="1600" dirty="0"/>
              <a:t>Column 4: the subject(s).</a:t>
            </a:r>
          </a:p>
          <a:p>
            <a:pPr marL="45720" indent="-182880" defTabSz="914400">
              <a:lnSpc>
                <a:spcPct val="90000"/>
              </a:lnSpc>
              <a:spcAft>
                <a:spcPts val="600"/>
              </a:spcAft>
              <a:buClr>
                <a:schemeClr val="accent1"/>
              </a:buClr>
              <a:buSzPct val="80000"/>
              <a:buFont typeface="Corbel" pitchFamily="34" charset="0"/>
              <a:buChar char="•"/>
            </a:pPr>
            <a:r>
              <a:rPr lang="en-US" sz="1600" dirty="0"/>
              <a:t>Column 5: the speaker.</a:t>
            </a:r>
          </a:p>
          <a:p>
            <a:pPr marL="45720" indent="-182880" defTabSz="914400">
              <a:lnSpc>
                <a:spcPct val="90000"/>
              </a:lnSpc>
              <a:spcAft>
                <a:spcPts val="600"/>
              </a:spcAft>
              <a:buClr>
                <a:schemeClr val="accent1"/>
              </a:buClr>
              <a:buSzPct val="80000"/>
              <a:buFont typeface="Corbel" pitchFamily="34" charset="0"/>
              <a:buChar char="•"/>
            </a:pPr>
            <a:r>
              <a:rPr lang="en-US" sz="1600" dirty="0"/>
              <a:t>Column 6: the speaker's job title.</a:t>
            </a:r>
          </a:p>
          <a:p>
            <a:pPr marL="45720" indent="-182880" defTabSz="914400">
              <a:lnSpc>
                <a:spcPct val="90000"/>
              </a:lnSpc>
              <a:spcAft>
                <a:spcPts val="600"/>
              </a:spcAft>
              <a:buClr>
                <a:schemeClr val="accent1"/>
              </a:buClr>
              <a:buSzPct val="80000"/>
              <a:buFont typeface="Corbel" pitchFamily="34" charset="0"/>
              <a:buChar char="•"/>
            </a:pPr>
            <a:r>
              <a:rPr lang="en-US" sz="1600" dirty="0"/>
              <a:t>Column 7: the state info.</a:t>
            </a:r>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endParaRPr lang="en-US" sz="1600" dirty="0"/>
          </a:p>
          <a:p>
            <a:pPr marL="45720" indent="-182880" defTabSz="914400">
              <a:lnSpc>
                <a:spcPct val="90000"/>
              </a:lnSpc>
              <a:spcAft>
                <a:spcPts val="600"/>
              </a:spcAft>
              <a:buClr>
                <a:schemeClr val="accent1"/>
              </a:buClr>
              <a:buSzPct val="80000"/>
              <a:buFont typeface="Corbel" pitchFamily="34" charset="0"/>
              <a:buChar char="•"/>
            </a:pPr>
            <a:r>
              <a:rPr lang="en-US" sz="1600" dirty="0"/>
              <a:t>Column 8: the party affiliation.</a:t>
            </a:r>
          </a:p>
          <a:p>
            <a:pPr marL="45720" indent="-182880" defTabSz="914400">
              <a:lnSpc>
                <a:spcPct val="90000"/>
              </a:lnSpc>
              <a:spcAft>
                <a:spcPts val="600"/>
              </a:spcAft>
              <a:buClr>
                <a:schemeClr val="accent1"/>
              </a:buClr>
              <a:buSzPct val="80000"/>
              <a:buFont typeface="Corbel" pitchFamily="34" charset="0"/>
              <a:buChar char="•"/>
            </a:pPr>
            <a:r>
              <a:rPr lang="en-US" sz="1600" dirty="0"/>
              <a:t>Column 9-13: the total credit history count, including the current statement.</a:t>
            </a:r>
          </a:p>
          <a:p>
            <a:pPr marL="45720" indent="-182880" defTabSz="914400">
              <a:lnSpc>
                <a:spcPct val="90000"/>
              </a:lnSpc>
              <a:spcAft>
                <a:spcPts val="600"/>
              </a:spcAft>
              <a:buClr>
                <a:schemeClr val="accent1"/>
              </a:buClr>
              <a:buSzPct val="80000"/>
              <a:buFont typeface="Corbel" pitchFamily="34" charset="0"/>
              <a:buChar char="•"/>
            </a:pPr>
            <a:r>
              <a:rPr lang="en-US" sz="1600" dirty="0"/>
              <a:t>9: barely true counts.</a:t>
            </a:r>
          </a:p>
          <a:p>
            <a:pPr marL="45720" indent="-182880" defTabSz="914400">
              <a:lnSpc>
                <a:spcPct val="90000"/>
              </a:lnSpc>
              <a:spcAft>
                <a:spcPts val="600"/>
              </a:spcAft>
              <a:buClr>
                <a:schemeClr val="accent1"/>
              </a:buClr>
              <a:buSzPct val="80000"/>
              <a:buFont typeface="Corbel" pitchFamily="34" charset="0"/>
              <a:buChar char="•"/>
            </a:pPr>
            <a:r>
              <a:rPr lang="en-US" sz="1600" dirty="0"/>
              <a:t>10: false counts.</a:t>
            </a:r>
          </a:p>
          <a:p>
            <a:pPr marL="45720" indent="-182880" defTabSz="914400">
              <a:lnSpc>
                <a:spcPct val="90000"/>
              </a:lnSpc>
              <a:spcAft>
                <a:spcPts val="600"/>
              </a:spcAft>
              <a:buClr>
                <a:schemeClr val="accent1"/>
              </a:buClr>
              <a:buSzPct val="80000"/>
              <a:buFont typeface="Corbel" pitchFamily="34" charset="0"/>
              <a:buChar char="•"/>
            </a:pPr>
            <a:r>
              <a:rPr lang="en-US" sz="1600" dirty="0"/>
              <a:t>11: half true counts.</a:t>
            </a:r>
          </a:p>
          <a:p>
            <a:pPr marL="45720" indent="-182880" defTabSz="914400">
              <a:lnSpc>
                <a:spcPct val="90000"/>
              </a:lnSpc>
              <a:spcAft>
                <a:spcPts val="600"/>
              </a:spcAft>
              <a:buClr>
                <a:schemeClr val="accent1"/>
              </a:buClr>
              <a:buSzPct val="80000"/>
              <a:buFont typeface="Corbel" pitchFamily="34" charset="0"/>
              <a:buChar char="•"/>
            </a:pPr>
            <a:r>
              <a:rPr lang="en-US" sz="1600" dirty="0"/>
              <a:t>12: mostly true counts.</a:t>
            </a:r>
          </a:p>
          <a:p>
            <a:pPr marL="45720" indent="-182880" defTabSz="914400">
              <a:lnSpc>
                <a:spcPct val="90000"/>
              </a:lnSpc>
              <a:spcAft>
                <a:spcPts val="600"/>
              </a:spcAft>
              <a:buClr>
                <a:schemeClr val="accent1"/>
              </a:buClr>
              <a:buSzPct val="80000"/>
              <a:buFont typeface="Corbel" pitchFamily="34" charset="0"/>
              <a:buChar char="•"/>
            </a:pPr>
            <a:r>
              <a:rPr lang="en-US" sz="1600" dirty="0"/>
              <a:t>13: pants on fire counts.</a:t>
            </a:r>
          </a:p>
          <a:p>
            <a:pPr marL="45720" indent="-182880" defTabSz="914400">
              <a:lnSpc>
                <a:spcPct val="90000"/>
              </a:lnSpc>
              <a:spcAft>
                <a:spcPts val="600"/>
              </a:spcAft>
              <a:buClr>
                <a:schemeClr val="accent1"/>
              </a:buClr>
              <a:buSzPct val="80000"/>
              <a:buFont typeface="Corbel" pitchFamily="34" charset="0"/>
              <a:buChar char="•"/>
            </a:pPr>
            <a:r>
              <a:rPr lang="en-US" sz="1600" dirty="0"/>
              <a:t>Column 14: the context (venue / location of the speech or statement).</a:t>
            </a:r>
          </a:p>
          <a:p>
            <a:pPr marL="45720" indent="-182880" defTabSz="914400">
              <a:lnSpc>
                <a:spcPct val="90000"/>
              </a:lnSpc>
              <a:spcAft>
                <a:spcPts val="600"/>
              </a:spcAft>
              <a:buClr>
                <a:schemeClr val="accent1"/>
              </a:buClr>
              <a:buSzPct val="80000"/>
              <a:buFont typeface="Corbel" pitchFamily="34" charset="0"/>
              <a:buChar char="•"/>
            </a:pPr>
            <a:endParaRPr lang="en-US" sz="1600" dirty="0"/>
          </a:p>
        </p:txBody>
      </p:sp>
    </p:spTree>
    <p:extLst>
      <p:ext uri="{BB962C8B-B14F-4D97-AF65-F5344CB8AC3E}">
        <p14:creationId xmlns:p14="http://schemas.microsoft.com/office/powerpoint/2010/main" val="335509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A585EF-3C89-C26F-61BB-022B89D95CCE}"/>
              </a:ext>
            </a:extLst>
          </p:cNvPr>
          <p:cNvPicPr>
            <a:picLocks noChangeAspect="1"/>
          </p:cNvPicPr>
          <p:nvPr/>
        </p:nvPicPr>
        <p:blipFill>
          <a:blip r:embed="rId2"/>
          <a:stretch>
            <a:fillRect/>
          </a:stretch>
        </p:blipFill>
        <p:spPr>
          <a:xfrm>
            <a:off x="275900" y="1444487"/>
            <a:ext cx="11640199" cy="3536156"/>
          </a:xfrm>
          <a:prstGeom prst="rect">
            <a:avLst/>
          </a:prstGeom>
        </p:spPr>
      </p:pic>
    </p:spTree>
    <p:extLst>
      <p:ext uri="{BB962C8B-B14F-4D97-AF65-F5344CB8AC3E}">
        <p14:creationId xmlns:p14="http://schemas.microsoft.com/office/powerpoint/2010/main" val="288900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B71362F-6305-42A2-8633-285CE3813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611F50C1-F708-485D-B1A9-65873AB2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3" name="Straight Connector 32">
            <a:extLst>
              <a:ext uri="{FF2B5EF4-FFF2-40B4-BE49-F238E27FC236}">
                <a16:creationId xmlns:a16="http://schemas.microsoft.com/office/drawing/2014/main" id="{BAF7F52A-561E-4CE4-A251-1565CF80F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DDF717E-1596-4763-8083-7EDE48E71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E516E5FD-1641-417A-B344-1BB57281D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642F0A4-7499-3855-6232-D5009E0974AE}"/>
              </a:ext>
            </a:extLst>
          </p:cNvPr>
          <p:cNvSpPr>
            <a:spLocks noGrp="1"/>
          </p:cNvSpPr>
          <p:nvPr>
            <p:ph type="title"/>
          </p:nvPr>
        </p:nvSpPr>
        <p:spPr>
          <a:xfrm>
            <a:off x="1109980" y="3895344"/>
            <a:ext cx="9966960" cy="1490472"/>
          </a:xfrm>
        </p:spPr>
        <p:txBody>
          <a:bodyPr vert="horz" lIns="91440" tIns="45720" rIns="91440" bIns="45720" rtlCol="0" anchor="b">
            <a:normAutofit/>
          </a:bodyPr>
          <a:lstStyle/>
          <a:p>
            <a:pPr algn="ctr">
              <a:lnSpc>
                <a:spcPct val="85000"/>
              </a:lnSpc>
            </a:pPr>
            <a:r>
              <a:rPr lang="en-US" sz="6600" b="1" cap="all"/>
              <a:t>Data Exploratory</a:t>
            </a:r>
          </a:p>
        </p:txBody>
      </p:sp>
      <p:pic>
        <p:nvPicPr>
          <p:cNvPr id="6" name="Picture 5">
            <a:extLst>
              <a:ext uri="{FF2B5EF4-FFF2-40B4-BE49-F238E27FC236}">
                <a16:creationId xmlns:a16="http://schemas.microsoft.com/office/drawing/2014/main" id="{457A3903-BF85-E66F-6148-87454A852442}"/>
              </a:ext>
            </a:extLst>
          </p:cNvPr>
          <p:cNvPicPr>
            <a:picLocks noChangeAspect="1"/>
          </p:cNvPicPr>
          <p:nvPr/>
        </p:nvPicPr>
        <p:blipFill>
          <a:blip r:embed="rId2"/>
          <a:stretch>
            <a:fillRect/>
          </a:stretch>
        </p:blipFill>
        <p:spPr>
          <a:xfrm>
            <a:off x="1945841" y="838090"/>
            <a:ext cx="3989293" cy="3051809"/>
          </a:xfrm>
          <a:prstGeom prst="rect">
            <a:avLst/>
          </a:prstGeom>
        </p:spPr>
      </p:pic>
      <p:pic>
        <p:nvPicPr>
          <p:cNvPr id="7" name="Picture 6">
            <a:extLst>
              <a:ext uri="{FF2B5EF4-FFF2-40B4-BE49-F238E27FC236}">
                <a16:creationId xmlns:a16="http://schemas.microsoft.com/office/drawing/2014/main" id="{C39B7BEE-66A1-905B-D8EA-CDBA909E4763}"/>
              </a:ext>
            </a:extLst>
          </p:cNvPr>
          <p:cNvPicPr>
            <a:picLocks noChangeAspect="1"/>
          </p:cNvPicPr>
          <p:nvPr/>
        </p:nvPicPr>
        <p:blipFill>
          <a:blip r:embed="rId3"/>
          <a:stretch>
            <a:fillRect/>
          </a:stretch>
        </p:blipFill>
        <p:spPr>
          <a:xfrm>
            <a:off x="6256866" y="843526"/>
            <a:ext cx="3912576" cy="3051809"/>
          </a:xfrm>
          <a:prstGeom prst="rect">
            <a:avLst/>
          </a:prstGeom>
        </p:spPr>
      </p:pic>
    </p:spTree>
    <p:extLst>
      <p:ext uri="{BB962C8B-B14F-4D97-AF65-F5344CB8AC3E}">
        <p14:creationId xmlns:p14="http://schemas.microsoft.com/office/powerpoint/2010/main" val="256427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20">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itle 1">
            <a:extLst>
              <a:ext uri="{FF2B5EF4-FFF2-40B4-BE49-F238E27FC236}">
                <a16:creationId xmlns:a16="http://schemas.microsoft.com/office/drawing/2014/main" id="{304A55A6-272F-CB2B-13E8-03D9AD9B28AE}"/>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400" b="1" cap="all" dirty="0">
                <a:solidFill>
                  <a:srgbClr val="FFFFFF"/>
                </a:solidFill>
              </a:rPr>
              <a:t>Including True false statements</a:t>
            </a:r>
          </a:p>
        </p:txBody>
      </p:sp>
      <p:pic>
        <p:nvPicPr>
          <p:cNvPr id="3" name="Picture 2">
            <a:extLst>
              <a:ext uri="{FF2B5EF4-FFF2-40B4-BE49-F238E27FC236}">
                <a16:creationId xmlns:a16="http://schemas.microsoft.com/office/drawing/2014/main" id="{F7BDD8A7-FCE6-C5DE-F95D-6F25B3ECFD35}"/>
              </a:ext>
            </a:extLst>
          </p:cNvPr>
          <p:cNvPicPr>
            <a:picLocks noChangeAspect="1"/>
          </p:cNvPicPr>
          <p:nvPr/>
        </p:nvPicPr>
        <p:blipFill rotWithShape="1">
          <a:blip r:embed="rId2"/>
          <a:srcRect l="8401" r="24566" b="1"/>
          <a:stretch/>
        </p:blipFill>
        <p:spPr>
          <a:xfrm>
            <a:off x="872064" y="857675"/>
            <a:ext cx="6045576" cy="5140669"/>
          </a:xfrm>
          <a:prstGeom prst="rect">
            <a:avLst/>
          </a:prstGeom>
        </p:spPr>
      </p:pic>
    </p:spTree>
    <p:extLst>
      <p:ext uri="{BB962C8B-B14F-4D97-AF65-F5344CB8AC3E}">
        <p14:creationId xmlns:p14="http://schemas.microsoft.com/office/powerpoint/2010/main" val="3993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642F0A4-7499-3855-6232-D5009E0974AE}"/>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400" b="1" cap="all" dirty="0">
                <a:solidFill>
                  <a:srgbClr val="FFFFFF"/>
                </a:solidFill>
              </a:rPr>
              <a:t>Including true statements, Mostly-true statements and half-true</a:t>
            </a:r>
          </a:p>
        </p:txBody>
      </p:sp>
      <p:pic>
        <p:nvPicPr>
          <p:cNvPr id="4" name="Picture 3">
            <a:extLst>
              <a:ext uri="{FF2B5EF4-FFF2-40B4-BE49-F238E27FC236}">
                <a16:creationId xmlns:a16="http://schemas.microsoft.com/office/drawing/2014/main" id="{BDC7B8D1-B268-9920-C315-ED64FE1A3F02}"/>
              </a:ext>
            </a:extLst>
          </p:cNvPr>
          <p:cNvPicPr>
            <a:picLocks noChangeAspect="1"/>
          </p:cNvPicPr>
          <p:nvPr/>
        </p:nvPicPr>
        <p:blipFill>
          <a:blip r:embed="rId2"/>
          <a:stretch>
            <a:fillRect/>
          </a:stretch>
        </p:blipFill>
        <p:spPr>
          <a:xfrm>
            <a:off x="872064" y="1637008"/>
            <a:ext cx="6045576" cy="3582002"/>
          </a:xfrm>
          <a:prstGeom prst="rect">
            <a:avLst/>
          </a:prstGeom>
        </p:spPr>
      </p:pic>
    </p:spTree>
    <p:extLst>
      <p:ext uri="{BB962C8B-B14F-4D97-AF65-F5344CB8AC3E}">
        <p14:creationId xmlns:p14="http://schemas.microsoft.com/office/powerpoint/2010/main" val="3347041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FE6F10-B3AD-4403-94CA-F5115528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 name="Rectangle 22">
            <a:extLst>
              <a:ext uri="{FF2B5EF4-FFF2-40B4-BE49-F238E27FC236}">
                <a16:creationId xmlns:a16="http://schemas.microsoft.com/office/drawing/2014/main" id="{364D6A39-A4F7-4B00-9F42-3BC67177D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13553ADF-88A1-4645-B819-890CA3DF7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D0D97D-7911-4A25-88E2-4D81FD4A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Title 1">
            <a:extLst>
              <a:ext uri="{FF2B5EF4-FFF2-40B4-BE49-F238E27FC236}">
                <a16:creationId xmlns:a16="http://schemas.microsoft.com/office/drawing/2014/main" id="{07638D34-DA58-1962-D556-83B74D6C72DF}"/>
              </a:ext>
            </a:extLst>
          </p:cNvPr>
          <p:cNvSpPr>
            <a:spLocks noGrp="1"/>
          </p:cNvSpPr>
          <p:nvPr>
            <p:ph type="title"/>
          </p:nvPr>
        </p:nvSpPr>
        <p:spPr>
          <a:xfrm>
            <a:off x="8195138" y="963693"/>
            <a:ext cx="3113366" cy="3622844"/>
          </a:xfrm>
        </p:spPr>
        <p:txBody>
          <a:bodyPr vert="horz" lIns="91440" tIns="45720" rIns="91440" bIns="45720" rtlCol="0" anchor="b">
            <a:normAutofit/>
          </a:bodyPr>
          <a:lstStyle/>
          <a:p>
            <a:pPr algn="ctr">
              <a:lnSpc>
                <a:spcPct val="85000"/>
              </a:lnSpc>
            </a:pPr>
            <a:r>
              <a:rPr lang="en-US" sz="3400" b="1" cap="all" dirty="0">
                <a:solidFill>
                  <a:srgbClr val="FFFFFF"/>
                </a:solidFill>
              </a:rPr>
              <a:t>Including only false statements</a:t>
            </a:r>
          </a:p>
        </p:txBody>
      </p:sp>
      <p:pic>
        <p:nvPicPr>
          <p:cNvPr id="5" name="Picture 4">
            <a:extLst>
              <a:ext uri="{FF2B5EF4-FFF2-40B4-BE49-F238E27FC236}">
                <a16:creationId xmlns:a16="http://schemas.microsoft.com/office/drawing/2014/main" id="{0194CE4A-22D3-AA15-DFCD-E2CBB3F00395}"/>
              </a:ext>
            </a:extLst>
          </p:cNvPr>
          <p:cNvPicPr>
            <a:picLocks noChangeAspect="1"/>
          </p:cNvPicPr>
          <p:nvPr/>
        </p:nvPicPr>
        <p:blipFill rotWithShape="1">
          <a:blip r:embed="rId2"/>
          <a:srcRect l="7105" r="23217" b="2"/>
          <a:stretch/>
        </p:blipFill>
        <p:spPr>
          <a:xfrm>
            <a:off x="872064" y="857675"/>
            <a:ext cx="6045576" cy="5140669"/>
          </a:xfrm>
          <a:prstGeom prst="rect">
            <a:avLst/>
          </a:prstGeom>
        </p:spPr>
      </p:pic>
    </p:spTree>
    <p:extLst>
      <p:ext uri="{BB962C8B-B14F-4D97-AF65-F5344CB8AC3E}">
        <p14:creationId xmlns:p14="http://schemas.microsoft.com/office/powerpoint/2010/main" val="176582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483</TotalTime>
  <Words>704</Words>
  <Application>Microsoft Office PowerPoint</Application>
  <PresentationFormat>Widescreen</PresentationFormat>
  <Paragraphs>80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Arial Black</vt:lpstr>
      <vt:lpstr>Calibri</vt:lpstr>
      <vt:lpstr>Corbel</vt:lpstr>
      <vt:lpstr>Wingdings</vt:lpstr>
      <vt:lpstr>Basis</vt:lpstr>
      <vt:lpstr>Fake News IDENTIFIER</vt:lpstr>
      <vt:lpstr>Introduction</vt:lpstr>
      <vt:lpstr>Goal of the project</vt:lpstr>
      <vt:lpstr>Dataset Overview</vt:lpstr>
      <vt:lpstr>PowerPoint Presentation</vt:lpstr>
      <vt:lpstr>Data Exploratory</vt:lpstr>
      <vt:lpstr>Including True false statements</vt:lpstr>
      <vt:lpstr>Including true statements, Mostly-true statements and half-true</vt:lpstr>
      <vt:lpstr>Including only false statements</vt:lpstr>
      <vt:lpstr>Including false statements, Barely-true statements and pants-fire</vt:lpstr>
      <vt:lpstr>PowerPoint Presentation</vt:lpstr>
      <vt:lpstr>PowerPoint Presentation</vt:lpstr>
      <vt:lpstr>PowerPoint Presentation</vt:lpstr>
      <vt:lpstr>DETECTION</vt:lpstr>
      <vt:lpstr>PREPROCESSING ALGORITHMS</vt:lpstr>
      <vt:lpstr>CLASSIFICATION ALGORITHMS</vt:lpstr>
      <vt:lpstr>Logistic Regression Classifier</vt:lpstr>
      <vt:lpstr>PowerPoint Presentation</vt:lpstr>
      <vt:lpstr>Voting Classifier</vt:lpstr>
      <vt:lpstr>PowerPoint Presentation</vt:lpstr>
      <vt:lpstr>AdaBoost Classifier</vt:lpstr>
      <vt:lpstr>PowerPoint Presentation</vt:lpstr>
      <vt:lpstr>Decision Tree</vt:lpstr>
      <vt:lpstr>PowerPoint Presentation</vt:lpstr>
      <vt:lpstr>XG BOOST</vt:lpstr>
      <vt:lpstr>PowerPoint Presentation</vt:lpstr>
      <vt:lpstr>Conclusions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SAI SURYA VADDE</dc:creator>
  <cp:lastModifiedBy>Greeshma Sriram</cp:lastModifiedBy>
  <cp:revision>14</cp:revision>
  <dcterms:created xsi:type="dcterms:W3CDTF">2024-04-24T00:37:57Z</dcterms:created>
  <dcterms:modified xsi:type="dcterms:W3CDTF">2024-04-24T20:59:19Z</dcterms:modified>
</cp:coreProperties>
</file>